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5.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notesMasterIdLst>
    <p:notesMasterId r:id="rId50"/>
  </p:notesMasterIdLst>
  <p:sldIdLst>
    <p:sldId id="565" r:id="rId8"/>
    <p:sldId id="256" r:id="rId9"/>
    <p:sldId id="354" r:id="rId10"/>
    <p:sldId id="356" r:id="rId11"/>
    <p:sldId id="365" r:id="rId12"/>
    <p:sldId id="360" r:id="rId13"/>
    <p:sldId id="357" r:id="rId14"/>
    <p:sldId id="564" r:id="rId15"/>
    <p:sldId id="563" r:id="rId16"/>
    <p:sldId id="566" r:id="rId17"/>
    <p:sldId id="362" r:id="rId18"/>
    <p:sldId id="528" r:id="rId19"/>
    <p:sldId id="525" r:id="rId20"/>
    <p:sldId id="560" r:id="rId21"/>
    <p:sldId id="561" r:id="rId22"/>
    <p:sldId id="562" r:id="rId23"/>
    <p:sldId id="530" r:id="rId24"/>
    <p:sldId id="526" r:id="rId25"/>
    <p:sldId id="358" r:id="rId26"/>
    <p:sldId id="556" r:id="rId27"/>
    <p:sldId id="520" r:id="rId28"/>
    <p:sldId id="527" r:id="rId29"/>
    <p:sldId id="363" r:id="rId30"/>
    <p:sldId id="533" r:id="rId31"/>
    <p:sldId id="364" r:id="rId32"/>
    <p:sldId id="559" r:id="rId33"/>
    <p:sldId id="557" r:id="rId34"/>
    <p:sldId id="502" r:id="rId35"/>
    <p:sldId id="534" r:id="rId36"/>
    <p:sldId id="529" r:id="rId37"/>
    <p:sldId id="558" r:id="rId38"/>
    <p:sldId id="511" r:id="rId39"/>
    <p:sldId id="524" r:id="rId40"/>
    <p:sldId id="501" r:id="rId41"/>
    <p:sldId id="532" r:id="rId42"/>
    <p:sldId id="505" r:id="rId43"/>
    <p:sldId id="510" r:id="rId44"/>
    <p:sldId id="515" r:id="rId45"/>
    <p:sldId id="519" r:id="rId46"/>
    <p:sldId id="361" r:id="rId47"/>
    <p:sldId id="359" r:id="rId48"/>
    <p:sldId id="261"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248D1B-A47A-B7C1-24D9-7127110DF0D0}" name="Guest User" initials="GU" userId="S::urn:spo:anon#5c1cd7b39cb30a75ca1cea0fb2ba435992d6c6a6b484349a9ca7505025227c67::" providerId="AD"/>
  <p188:author id="{F1E6144C-14BA-4EF9-61ED-859BA2598D84}" name="Frances Meek" initials="FM" userId="S::F.Meek@nutrition.org.uk::f3af35cc-3229-46e1-af36-3525661cfbd3" providerId="AD"/>
  <p188:author id="{7ECFBFCA-DD88-6422-7FAF-B5B8619DEB83}" name="Ewen Trafford" initials="EPT" userId="Ewen Trafford"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ces Meek" initials="FM" lastIdx="2" clrIdx="0">
    <p:extLst>
      <p:ext uri="{19B8F6BF-5375-455C-9EA6-DF929625EA0E}">
        <p15:presenceInfo xmlns:p15="http://schemas.microsoft.com/office/powerpoint/2012/main" userId="S::F.Meek@nutrition.org.uk::f3af35cc-3229-46e1-af36-3525661cfb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F3F"/>
    <a:srgbClr val="FCC241"/>
    <a:srgbClr val="D98F1A"/>
    <a:srgbClr val="FCE3C2"/>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694A6F-452E-4320-A64E-06892D01FE9F}" v="34" dt="2026-03-03T14:04:13.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7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ommentAuthors" Target="commen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07T11:55:13.223"/>
    </inkml:context>
    <inkml:brush xml:id="br0">
      <inkml:brushProperty name="width" value="0.1" units="cm"/>
      <inkml:brushProperty name="height" value="0.1" units="cm"/>
      <inkml:brushProperty name="color" value="#F6630D"/>
    </inkml:brush>
  </inkml:definitions>
  <inkml:trace contextRef="#ctx0" brushRef="#br0">25041 13674 16383 0 0,'-9'-4'0'0'0,"-11"-2"0"0"0,-7 1 0 0 0,-4-4 0 0 0,0 0 0 0 0,1 1 0 0 0,0 3 0 0 0,2-3 0 0 0,0 0 0 0 0,2 1 0 0 0,0 3 0 0 0,0-4 0 0 0,0 1 0 0 0,1 1 0 0 0,-1 1 0 0 0,0 2 0 0 0,1 2 0 0 0,-10 0 0 0 0,-2 1 0 0 0,0 0 0 0 0,-2-4 0 0 0,1-2 0 0 0,2 1 0 0 0,-1-4 0 0 0,2 0 0 0 0,1 2 0 0 0,3 1 0 0 0,2-2 0 0 0,2 1 0 0 0,1 0 0 0 0,0 2 0 0 0,1 3 0 0 0,-5 0 0 0 0,-1 1 0 0 0,0 1 0 0 0,1 0 0 0 0,1 1 0 0 0,-3-1 0 0 0,-1 0 0 0 0,1 1 0 0 0,2-1 0 0 0,1 0 0 0 0,1 0 0 0 0,2 0 0 0 0,0 0 0 0 0,0 0 0 0 0,1 0 0 0 0,-1 4 0 0 0,1 2 0 0 0,3 4 0 0 0,2 0 0 0 0,5 3 0 0 0,-1 0 0 0 0,-1-4 0 0 0,-2 3 0 0 0,-3 2 0 0 0,3 4 0 0 0,0-1 0 0 0,4 1 0 0 0,3 1 0 0 0,1-2 0 0 0,1 0 0 0 0,3 2 0 0 0,2 2 0 0 0,2 2 0 0 0,2 1 0 0 0,1 1 0 0 0,0 1 0 0 0,1 0 0 0 0,-1 0 0 0 0,0 1 0 0 0,1-1 0 0 0,-1 0 0 0 0,0 0 0 0 0,0 0 0 0 0,0-1 0 0 0,5-3 0 0 0,0 2 0 0 0,1 2 0 0 0,3 1 0 0 0,0 0 0 0 0,3-4 0 0 0,4-7 0 0 0,3-5 0 0 0,3-5 0 0 0,3-4 0 0 0,0 3 0 0 0,1 0 0 0 0,-3 4 0 0 0,-3 0 0 0 0,1-1 0 0 0,1-2 0 0 0,1-2 0 0 0,1-2 0 0 0,1-1 0 0 0,0 3 0 0 0,1 2 0 0 0,0-1 0 0 0,0 4 0 0 0,0-1 0 0 0,0 0 0 0 0,0-3 0 0 0,0 3 0 0 0,0 0 0 0 0,4-2 0 0 0,1-1 0 0 0,5 2 0 0 0,5 1 0 0 0,-1 2 0 0 0,7 1 0 0 0,-1-3 0 0 0,-4-2 0 0 0,-4-2 0 0 0,-4-2 0 0 0,-4-1 0 0 0,2 4 0 0 0,-1 0 0 0 0,0 5 0 0 0,3 0 0 0 0,0-2 0 0 0,-1-2 0 0 0,2-2 0 0 0,9-2 0 0 0,0 0 0 0 0,-1-2 0 0 0,-5 0 0 0 0,-4-1 0 0 0,-4 1 0 0 0,-2-1 0 0 0,-1 1 0 0 0,-2 0 0 0 0,0 0 0 0 0,-4-5 0 0 0,-2-1 0 0 0,1 1 0 0 0,1 0 0 0 0,-3-2 0 0 0,-1-1 0 0 0,-2-3 0 0 0,5 0 0 0 0,3-2 0 0 0,2-3 0 0 0,1 0 0 0 0,1 0 0 0 0,-4-3 0 0 0,-3 2 0 0 0,-3 0 0 0 0,-1 3 0 0 0,1-1 0 0 0,3-3 0 0 0,-3-1 0 0 0,1 1 0 0 0,-4 0 0 0 0,2 3 0 0 0,-4-1 0 0 0,2-1 0 0 0,-2-3 0 0 0,2 2 0 0 0,-2 1 0 0 0,-3-3 0 0 0,1 3 0 0 0,0 0 0 0 0,-3-2 0 0 0,-2-1 0 0 0,2 1 0 0 0,1 1 0 0 0,-2-1 0 0 0,-2-3 0 0 0,-1 0 0 0 0,3 2 0 0 0,0 0 0 0 0,0 0 0 0 0,-2-1 0 0 0,-1-2 0 0 0,-1-1 0 0 0,-6 3 0 0 0,-1 1 0 0 0,-5 4 0 0 0,-5 5 0 0 0,-5 4 0 0 0,-2 3 0 0 0,-3 2 0 0 0,-1 2 0 0 0,0 1 0 0 0,-1 0 0 0 0,0 0 0 0 0,1 0 0 0 0,-1-1 0 0 0,1 0 0 0 0,0 1 0 0 0,0-1 0 0 0,1 0 0 0 0,-1 0 0 0 0,4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95EDE-C814-4531-BA28-B0829ACBCA95}" type="datetimeFigureOut">
              <a:rPr lang="en-GB" smtClean="0"/>
              <a:t>04/03/2026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C9BA-5544-4F63-A48C-49913C4BC280}" type="slidenum">
              <a:rPr lang="en-GB" smtClean="0"/>
              <a:t>‹#›</a:t>
            </a:fld>
            <a:endParaRPr lang="en-GB"/>
          </a:p>
        </p:txBody>
      </p:sp>
    </p:spTree>
    <p:extLst>
      <p:ext uri="{BB962C8B-B14F-4D97-AF65-F5344CB8AC3E}">
        <p14:creationId xmlns:p14="http://schemas.microsoft.com/office/powerpoint/2010/main" val="115084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16</a:t>
            </a:fld>
            <a:endParaRPr lang="en-GB"/>
          </a:p>
        </p:txBody>
      </p:sp>
    </p:spTree>
    <p:extLst>
      <p:ext uri="{BB962C8B-B14F-4D97-AF65-F5344CB8AC3E}">
        <p14:creationId xmlns:p14="http://schemas.microsoft.com/office/powerpoint/2010/main" val="214931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Rice, potato, </a:t>
            </a:r>
            <a:r>
              <a:rPr lang="en-US" err="1">
                <a:cs typeface="Calibri"/>
              </a:rPr>
              <a:t>cornflour</a:t>
            </a:r>
            <a:r>
              <a:rPr lang="en-US">
                <a:cs typeface="Calibri"/>
              </a:rPr>
              <a:t> do not contain gluten </a:t>
            </a:r>
          </a:p>
        </p:txBody>
      </p:sp>
      <p:sp>
        <p:nvSpPr>
          <p:cNvPr id="4" name="Slide Number Placeholder 3"/>
          <p:cNvSpPr>
            <a:spLocks noGrp="1"/>
          </p:cNvSpPr>
          <p:nvPr>
            <p:ph type="sldNum" sz="quarter" idx="5"/>
          </p:nvPr>
        </p:nvSpPr>
        <p:spPr/>
        <p:txBody>
          <a:bodyPr/>
          <a:lstStyle/>
          <a:p>
            <a:fld id="{F39300F6-CB63-4B20-97F0-485A3625632E}" type="slidenum">
              <a:rPr lang="en-GB" smtClean="0"/>
              <a:t>18</a:t>
            </a:fld>
            <a:endParaRPr lang="en-GB"/>
          </a:p>
        </p:txBody>
      </p:sp>
    </p:spTree>
    <p:extLst>
      <p:ext uri="{BB962C8B-B14F-4D97-AF65-F5344CB8AC3E}">
        <p14:creationId xmlns:p14="http://schemas.microsoft.com/office/powerpoint/2010/main" val="296417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Twaróg</a:t>
            </a:r>
            <a:r>
              <a:rPr lang="en-US"/>
              <a:t> (also known as Polish-style Farmer’s Cheese) is a type of white fresh cheese. It’s a firmer and drier variety of Quark – although the </a:t>
            </a:r>
            <a:r>
              <a:rPr lang="en-US" err="1"/>
              <a:t>flavour</a:t>
            </a:r>
            <a:r>
              <a:rPr lang="en-US"/>
              <a:t> is quite unique and it’s hard to compare it to any other cheese.</a:t>
            </a:r>
          </a:p>
          <a:p>
            <a:r>
              <a:rPr lang="en-US"/>
              <a:t>This cheese is essential to Polish cuisine, it’s a key ingredient of many classic dishes including (but not limited to):</a:t>
            </a:r>
            <a:endParaRPr lang="en-US">
              <a:ea typeface="Calibri"/>
              <a:cs typeface="Calibri"/>
            </a:endParaRPr>
          </a:p>
          <a:p>
            <a:pPr marL="171450" indent="-171450">
              <a:buFont typeface="Arial"/>
              <a:buChar char="•"/>
            </a:pPr>
            <a:r>
              <a:rPr lang="en-US"/>
              <a:t>Breakfast bread spreads/pastes</a:t>
            </a:r>
            <a:endParaRPr lang="en-US">
              <a:ea typeface="Calibri"/>
              <a:cs typeface="Calibri"/>
            </a:endParaRPr>
          </a:p>
          <a:p>
            <a:pPr marL="171450" indent="-171450">
              <a:buFont typeface="Arial"/>
              <a:buChar char="•"/>
            </a:pPr>
            <a:r>
              <a:rPr lang="en-US"/>
              <a:t>‘</a:t>
            </a:r>
            <a:r>
              <a:rPr lang="en-US" err="1"/>
              <a:t>Gzik</a:t>
            </a:r>
            <a:r>
              <a:rPr lang="en-US"/>
              <a:t>’ – a creamy dip, mixed with cumin, spring onion and dill.</a:t>
            </a:r>
            <a:endParaRPr lang="en-US">
              <a:ea typeface="Calibri"/>
              <a:cs typeface="Calibri"/>
            </a:endParaRPr>
          </a:p>
          <a:p>
            <a:pPr marL="171450" indent="-171450">
              <a:buFont typeface="Arial"/>
              <a:buChar char="•"/>
            </a:pPr>
            <a:r>
              <a:rPr lang="en-US"/>
              <a:t>Various fillings, e.g. for Sweet Cheese Pierogi, for Potato and Cheese Pierogi, or for ‘</a:t>
            </a:r>
            <a:r>
              <a:rPr lang="en-US" err="1"/>
              <a:t>Naleśniki</a:t>
            </a:r>
            <a:r>
              <a:rPr lang="en-US"/>
              <a:t>’ (Polish-style crêpes)</a:t>
            </a:r>
            <a:endParaRPr lang="en-US">
              <a:ea typeface="Calibri"/>
              <a:cs typeface="Calibri"/>
            </a:endParaRPr>
          </a:p>
          <a:p>
            <a:pPr marL="171450" indent="-171450">
              <a:buFont typeface="Arial"/>
              <a:buChar char="•"/>
            </a:pPr>
            <a:r>
              <a:rPr lang="en-US"/>
              <a:t>Desserts: Cheese Yeast buns (‘</a:t>
            </a:r>
            <a:r>
              <a:rPr lang="en-US" err="1"/>
              <a:t>Drożdżówki</a:t>
            </a:r>
            <a:r>
              <a:rPr lang="en-US"/>
              <a:t>’), Cheese Babka, Cheesecakes, Easter Pascha</a:t>
            </a:r>
            <a:endParaRPr lang="en-US">
              <a:ea typeface="Calibri"/>
              <a:cs typeface="Calibri"/>
            </a:endParaRPr>
          </a:p>
          <a:p>
            <a:pPr marL="171450" indent="-171450">
              <a:buFont typeface="Arial"/>
              <a:buChar char="•"/>
            </a:pPr>
            <a:r>
              <a:rPr lang="en-US"/>
              <a:t>Dough for dumplings (e.g. ‘</a:t>
            </a:r>
            <a:r>
              <a:rPr lang="en-US" err="1"/>
              <a:t>Leniwe</a:t>
            </a:r>
            <a:r>
              <a:rPr lang="en-US"/>
              <a:t>’ dumplings)</a:t>
            </a:r>
            <a:endParaRPr lang="en-US">
              <a:ea typeface="Calibri"/>
              <a:cs typeface="Calibri"/>
            </a:endParaRPr>
          </a:p>
          <a:p>
            <a:endParaRPr lang="en-US">
              <a:ea typeface="Calibri"/>
              <a:cs typeface="Calibri"/>
            </a:endParaRPr>
          </a:p>
          <a:p>
            <a:r>
              <a:rPr lang="en-US">
                <a:ea typeface="Calibri"/>
                <a:cs typeface="Calibri"/>
              </a:rPr>
              <a:t>Milk + cultures = </a:t>
            </a:r>
            <a:r>
              <a:rPr lang="en-US" err="1">
                <a:ea typeface="Calibri"/>
                <a:cs typeface="Calibri"/>
              </a:rPr>
              <a:t>lacto</a:t>
            </a:r>
            <a:r>
              <a:rPr lang="en-US">
                <a:ea typeface="Calibri"/>
                <a:cs typeface="Calibri"/>
              </a:rPr>
              <a:t>-fermentation creates curds and whey - </a:t>
            </a:r>
            <a:r>
              <a:rPr lang="en-US"/>
              <a:t>save the whey for smoothies, soups, or bread making. Acid (lemon juice/vinegar) curdles the milk creating a different texture </a:t>
            </a:r>
            <a:endParaRPr lang="en-US">
              <a:ea typeface="Calibri"/>
              <a:cs typeface="Calibri"/>
            </a:endParaRPr>
          </a:p>
          <a:p>
            <a:r>
              <a:rPr lang="en-US"/>
              <a:t>Lactobacillus bacteria convert sugars naturally present in food (including fruit or vegetables) into lactic acid. </a:t>
            </a:r>
            <a:endParaRPr lang="en-US">
              <a:ea typeface="Calibri"/>
              <a:cs typeface="Calibri"/>
            </a:endParaRPr>
          </a:p>
          <a:p>
            <a:endParaRPr lang="en-US">
              <a:ea typeface="Calibri"/>
              <a:cs typeface="Calibri"/>
            </a:endParaRPr>
          </a:p>
          <a:p>
            <a:r>
              <a:rPr lang="en-US"/>
              <a:t>Farmer’s Cheese loses freshness very rapidly, </a:t>
            </a:r>
            <a:r>
              <a:rPr lang="en-US" err="1"/>
              <a:t>Twaróg</a:t>
            </a:r>
            <a:r>
              <a:rPr lang="en-US"/>
              <a:t> absorbs other smells easily. To prevent that from happening, store the cheese in a container, tightly covered with a lid. Refrigerate for a maximum of 4-5 days.</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Kefir is a cultured, fermented milk drink, originally from the Caucasus Mountain region that divides Asia and Europe. It is similar to yogurt but thinner in consistency. It has a tart, sour taste and a slight ‘fizz’, due to carbon dioxide – the end product of the fermentation process. The length of the fermentation time determines the </a:t>
            </a:r>
            <a:r>
              <a:rPr lang="en-US" err="1"/>
              <a:t>flavour</a:t>
            </a:r>
            <a:r>
              <a:rPr lang="en-US"/>
              <a:t>. It can be used in the same way as milk/yogurt, as the base for dips/marinades and in baking. Due to its acidity, it can be used instead of buttermilk to make soda bread. </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22</a:t>
            </a:fld>
            <a:endParaRPr lang="en-GB"/>
          </a:p>
        </p:txBody>
      </p:sp>
    </p:spTree>
    <p:extLst>
      <p:ext uri="{BB962C8B-B14F-4D97-AF65-F5344CB8AC3E}">
        <p14:creationId xmlns:p14="http://schemas.microsoft.com/office/powerpoint/2010/main" val="1107862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cs typeface="Calibri"/>
              </a:rPr>
              <a:t>Dextrinisation</a:t>
            </a:r>
            <a:r>
              <a:rPr lang="en-US" b="1">
                <a:cs typeface="Calibri"/>
              </a:rPr>
              <a:t> – </a:t>
            </a:r>
            <a:r>
              <a:rPr lang="en-US">
                <a:cs typeface="Calibri"/>
              </a:rPr>
              <a:t>starch molecules break down into smaller groups of glucose molecules after being exposed to dry heat causing the food to develop a brown </a:t>
            </a:r>
            <a:r>
              <a:rPr lang="en-US" err="1">
                <a:cs typeface="Calibri"/>
              </a:rPr>
              <a:t>colour</a:t>
            </a:r>
            <a:endParaRPr lang="en-US">
              <a:cs typeface="Calibri"/>
            </a:endParaRPr>
          </a:p>
          <a:p>
            <a:r>
              <a:rPr lang="en-US" b="1" err="1"/>
              <a:t>Caramelisation</a:t>
            </a:r>
            <a:r>
              <a:rPr lang="en-US" b="1"/>
              <a:t> – </a:t>
            </a:r>
            <a:r>
              <a:rPr lang="en-US"/>
              <a:t>when heat (moist or dry) changes the </a:t>
            </a:r>
            <a:r>
              <a:rPr lang="en-US" err="1"/>
              <a:t>colour</a:t>
            </a:r>
            <a:r>
              <a:rPr lang="en-US"/>
              <a:t>, </a:t>
            </a:r>
            <a:r>
              <a:rPr lang="en-US" err="1"/>
              <a:t>flavour</a:t>
            </a:r>
            <a:r>
              <a:rPr lang="en-US"/>
              <a:t>, and texture of sugar. </a:t>
            </a:r>
          </a:p>
          <a:p>
            <a:r>
              <a:rPr lang="en-US" b="1" err="1"/>
              <a:t>Gelatinisation</a:t>
            </a:r>
            <a:r>
              <a:rPr lang="en-US" b="1"/>
              <a:t> – </a:t>
            </a:r>
            <a:r>
              <a:rPr lang="en-US"/>
              <a:t>when moist heat is applied to starch. The starch gains swell and burst, releasing amylose, which thickens the mixture around boiling point.</a:t>
            </a:r>
            <a:endParaRPr lang="en-US">
              <a:cs typeface="Calibri"/>
            </a:endParaRPr>
          </a:p>
          <a:p>
            <a:endParaRPr lang="en-US">
              <a:cs typeface="Calibri"/>
            </a:endParaRPr>
          </a:p>
          <a:p>
            <a:r>
              <a:rPr lang="en-US" b="1">
                <a:cs typeface="Calibri"/>
              </a:rPr>
              <a:t>Maillard reaction</a:t>
            </a:r>
            <a:r>
              <a:rPr lang="en-US">
                <a:cs typeface="Calibri"/>
              </a:rPr>
              <a:t> - </a:t>
            </a:r>
            <a:r>
              <a:rPr lang="en-US"/>
              <a:t>The optimum temperature for this reaction ranges from 140C to 165C. Note that </a:t>
            </a:r>
            <a:r>
              <a:rPr lang="en-US" err="1"/>
              <a:t>caramelisation</a:t>
            </a:r>
            <a:r>
              <a:rPr lang="en-US"/>
              <a:t> is not a Maillard reaction (no protein). </a:t>
            </a:r>
            <a:endParaRPr lang="en-US">
              <a:cs typeface="Calibri"/>
            </a:endParaRPr>
          </a:p>
          <a:p>
            <a:r>
              <a:rPr lang="en-US"/>
              <a:t>Three things must be available: amino acids, reducing sugars, and water. </a:t>
            </a:r>
            <a:endParaRPr lang="en-US">
              <a:cs typeface="Calibri"/>
            </a:endParaRPr>
          </a:p>
          <a:p>
            <a:pPr marL="171450" indent="-171450">
              <a:buFont typeface="Arial"/>
              <a:buChar char="•"/>
            </a:pPr>
            <a:r>
              <a:rPr lang="en-US"/>
              <a:t>Reducing sugars such as </a:t>
            </a:r>
            <a:r>
              <a:rPr lang="en-US" i="1"/>
              <a:t>glucose and fructose</a:t>
            </a:r>
            <a:r>
              <a:rPr lang="en-US"/>
              <a:t> react with a free amino acid or part of a protein chain.</a:t>
            </a:r>
            <a:endParaRPr lang="en-US">
              <a:cs typeface="Calibri"/>
            </a:endParaRPr>
          </a:p>
          <a:p>
            <a:pPr marL="171450" indent="-171450">
              <a:buFont typeface="Arial"/>
              <a:buChar char="•"/>
            </a:pPr>
            <a:r>
              <a:rPr lang="en-US"/>
              <a:t>Unstable intermediate structures called </a:t>
            </a:r>
            <a:r>
              <a:rPr lang="en-US" i="1"/>
              <a:t>Amadori</a:t>
            </a:r>
            <a:r>
              <a:rPr lang="en-US"/>
              <a:t> compounds are formed that are initially </a:t>
            </a:r>
            <a:r>
              <a:rPr lang="en-US" err="1"/>
              <a:t>flavourless</a:t>
            </a:r>
            <a:r>
              <a:rPr lang="en-US"/>
              <a:t> and </a:t>
            </a:r>
            <a:r>
              <a:rPr lang="en-US" err="1"/>
              <a:t>colourless</a:t>
            </a:r>
            <a:r>
              <a:rPr lang="en-US"/>
              <a:t>.</a:t>
            </a:r>
            <a:endParaRPr lang="en-US">
              <a:cs typeface="Calibri"/>
            </a:endParaRPr>
          </a:p>
          <a:p>
            <a:pPr marL="171450" indent="-171450">
              <a:buFont typeface="Arial"/>
              <a:buChar char="•"/>
            </a:pPr>
            <a:r>
              <a:rPr lang="en-US"/>
              <a:t>New </a:t>
            </a:r>
            <a:r>
              <a:rPr lang="en-US" err="1"/>
              <a:t>flavour</a:t>
            </a:r>
            <a:r>
              <a:rPr lang="en-US"/>
              <a:t> compounds called </a:t>
            </a:r>
            <a:r>
              <a:rPr lang="en-US" i="1" err="1"/>
              <a:t>dicarbonyls</a:t>
            </a:r>
            <a:r>
              <a:rPr lang="en-US"/>
              <a:t> are created.</a:t>
            </a:r>
            <a:endParaRPr lang="en-US">
              <a:cs typeface="Calibri" panose="020F0502020204030204"/>
            </a:endParaRPr>
          </a:p>
          <a:p>
            <a:pPr marL="171450" indent="-171450">
              <a:buFont typeface="Arial"/>
              <a:buChar char="•"/>
            </a:pPr>
            <a:r>
              <a:rPr lang="en-US"/>
              <a:t>Hundreds of by-products that impact </a:t>
            </a:r>
            <a:r>
              <a:rPr lang="en-US" err="1"/>
              <a:t>flavour</a:t>
            </a:r>
            <a:r>
              <a:rPr lang="en-US"/>
              <a:t>, aroma, and colour continue to form.</a:t>
            </a:r>
            <a:endParaRPr lang="en-US">
              <a:cs typeface="Calibri" panose="020F0502020204030204"/>
            </a:endParaRPr>
          </a:p>
          <a:p>
            <a:pPr marL="171450" indent="-171450">
              <a:buFont typeface="Arial"/>
              <a:buChar char="•"/>
            </a:pPr>
            <a:r>
              <a:rPr lang="en-US"/>
              <a:t>Brown </a:t>
            </a:r>
            <a:r>
              <a:rPr lang="en-US" i="1"/>
              <a:t>melanoidin</a:t>
            </a:r>
            <a:r>
              <a:rPr lang="en-US"/>
              <a:t> pigment molecules form, responsible for many colours on the surface of foods.</a:t>
            </a:r>
            <a:endParaRPr lang="en-US">
              <a:cs typeface="Calibri"/>
            </a:endParaRPr>
          </a:p>
          <a:p>
            <a:pPr marL="171450" indent="-171450">
              <a:buFont typeface="Arial"/>
              <a:buChar char="•"/>
            </a:pPr>
            <a:endParaRPr lang="en-US">
              <a:cs typeface="Calibri"/>
            </a:endParaRPr>
          </a:p>
          <a:p>
            <a:r>
              <a:rPr lang="en-US"/>
              <a:t>High-heat methods like roasting, baking, pan-frying, deep-frying, grilling, searing, braising, and stewing benefit from this process.</a:t>
            </a:r>
            <a:endParaRPr lang="en-US">
              <a:cs typeface="Calibri"/>
            </a:endParaRPr>
          </a:p>
          <a:p>
            <a:r>
              <a:rPr lang="en-US"/>
              <a:t>A small amount of moisture is needed in the food from a molecular level to help the browning process, although too much can impair it. The key is to ensure the food’s surface is dry to prevent steaming and promote the maximum amount of browning. </a:t>
            </a:r>
            <a:endParaRPr lang="en-US">
              <a:cs typeface="Calibri"/>
            </a:endParaRPr>
          </a:p>
          <a:p>
            <a:pPr marL="171450" indent="-171450">
              <a:buFont typeface="Arial"/>
              <a:buChar char="•"/>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24</a:t>
            </a:fld>
            <a:endParaRPr lang="en-GB"/>
          </a:p>
        </p:txBody>
      </p:sp>
    </p:spTree>
    <p:extLst>
      <p:ext uri="{BB962C8B-B14F-4D97-AF65-F5344CB8AC3E}">
        <p14:creationId xmlns:p14="http://schemas.microsoft.com/office/powerpoint/2010/main" val="319835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20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BCED-EEEB-5FA5-C3AC-16EA3997C62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1DD4BCD-6C67-5CF8-F3F2-EDD478E14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162111-52CD-5066-EB15-33D6ADFB3E0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DC21368-B4BF-557D-5359-38D4DFEAFC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E295F8-45DB-4563-CA01-B88CA5F70473}"/>
              </a:ext>
            </a:extLst>
          </p:cNvPr>
          <p:cNvSpPr>
            <a:spLocks noGrp="1"/>
          </p:cNvSpPr>
          <p:nvPr>
            <p:ph type="sldNum" sz="quarter" idx="12"/>
          </p:nvPr>
        </p:nvSpPr>
        <p:spPr/>
        <p:txBody>
          <a:bodyPr/>
          <a:lstStyle/>
          <a:p>
            <a:fld id="{0E8028BF-9F42-48E6-AA36-A67FCA03834C}" type="slidenum">
              <a:rPr lang="en-GB" smtClean="0"/>
              <a:t>‹#›</a:t>
            </a:fld>
            <a:endParaRPr lang="en-GB"/>
          </a:p>
        </p:txBody>
      </p:sp>
    </p:spTree>
    <p:extLst>
      <p:ext uri="{BB962C8B-B14F-4D97-AF65-F5344CB8AC3E}">
        <p14:creationId xmlns:p14="http://schemas.microsoft.com/office/powerpoint/2010/main" val="128148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tags" Target="../tags/tag2.xml"/><Relationship Id="rId7" Type="http://schemas.openxmlformats.org/officeDocument/2006/relationships/image" Target="../media/image3.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hyperlink" Target="http://www.foodafactoflife.org.uk/" TargetMode="External"/><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hyperlink" Target="http://www.foodafactoflife.org.uk/" TargetMode="External"/><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160862-40A4-418F-BA05-7364BC4F57A3}"/>
              </a:ext>
            </a:extLst>
          </p:cNvPr>
          <p:cNvGraphicFramePr>
            <a:graphicFrameLocks noChangeAspect="1"/>
          </p:cNvGraphicFramePr>
          <p:nvPr userDrawn="1">
            <p:custDataLst>
              <p:tags r:id="rId3"/>
            </p:custDataLst>
            <p:extLst>
              <p:ext uri="{D42A27DB-BD31-4B8C-83A1-F6EECF244321}">
                <p14:modId xmlns:p14="http://schemas.microsoft.com/office/powerpoint/2010/main" val="2286662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42160862-40A4-418F-BA05-7364BC4F57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8"/>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2026</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2679DA3-4731-48D3-8E36-CB7A653629C8}"/>
              </a:ext>
            </a:extLst>
          </p:cNvPr>
          <p:cNvGraphicFramePr>
            <a:graphicFrameLocks noChangeAspect="1"/>
          </p:cNvGraphicFramePr>
          <p:nvPr userDrawn="1">
            <p:custDataLst>
              <p:tags r:id="rId3"/>
            </p:custDataLst>
            <p:extLst>
              <p:ext uri="{D42A27DB-BD31-4B8C-83A1-F6EECF244321}">
                <p14:modId xmlns:p14="http://schemas.microsoft.com/office/powerpoint/2010/main" val="1627965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82679DA3-4731-48D3-8E36-CB7A653629C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7"/>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2026</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E8F17B-CE4B-4D2B-BFE0-BF7FFE1964DE}"/>
              </a:ext>
            </a:extLst>
          </p:cNvPr>
          <p:cNvGraphicFramePr>
            <a:graphicFrameLocks noChangeAspect="1"/>
          </p:cNvGraphicFramePr>
          <p:nvPr userDrawn="1">
            <p:custDataLst>
              <p:tags r:id="rId4"/>
            </p:custDataLst>
            <p:extLst>
              <p:ext uri="{D42A27DB-BD31-4B8C-83A1-F6EECF244321}">
                <p14:modId xmlns:p14="http://schemas.microsoft.com/office/powerpoint/2010/main" val="40521326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6" imgH="403" progId="TCLayout.ActiveDocument.1">
                  <p:embed/>
                </p:oleObj>
              </mc:Choice>
              <mc:Fallback>
                <p:oleObj name="think-cell Slide" r:id="rId5" imgW="406" imgH="403" progId="TCLayout.ActiveDocument.1">
                  <p:embed/>
                  <p:pic>
                    <p:nvPicPr>
                      <p:cNvPr id="2" name="Object 1" hidden="1">
                        <a:extLst>
                          <a:ext uri="{FF2B5EF4-FFF2-40B4-BE49-F238E27FC236}">
                            <a16:creationId xmlns:a16="http://schemas.microsoft.com/office/drawing/2014/main" id="{F4E8F17B-CE4B-4D2B-BFE0-BF7FFE1964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8"/>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2026</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C646FD-9780-4F7E-B8BB-C7185B16676C}"/>
              </a:ext>
            </a:extLst>
          </p:cNvPr>
          <p:cNvGraphicFramePr>
            <a:graphicFrameLocks noChangeAspect="1"/>
          </p:cNvGraphicFramePr>
          <p:nvPr userDrawn="1">
            <p:custDataLst>
              <p:tags r:id="rId3"/>
            </p:custDataLst>
            <p:extLst>
              <p:ext uri="{D42A27DB-BD31-4B8C-83A1-F6EECF244321}">
                <p14:modId xmlns:p14="http://schemas.microsoft.com/office/powerpoint/2010/main" val="33688644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B7C646FD-9780-4F7E-B8BB-C7185B1667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179973"/>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7"/>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2026</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hyperlink" Target="http://www.thecookeryteacher.com/" TargetMode="Externa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www.thecookeryteacher.com/" TargetMode="Externa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hyperlink" Target="https://www.foodafactoflife.org.uk/recipes/aset-global-cuisines/eastern-european/gzik/" TargetMode="External"/><Relationship Id="rId2" Type="http://schemas.openxmlformats.org/officeDocument/2006/relationships/hyperlink" Target="https://www.foodafactoflife.org.uk/recipes/aset-global-cuisines/eastern-european/twarog-homemade-cottage-cheese/" TargetMode="Externa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foodafactoflife.org.uk/recipes/aset-global-cuisines/eastern-european/gzik/"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foodafactoflife.org.uk/media/5052/gluten-formation.docx" TargetMode="External"/><Relationship Id="rId2" Type="http://schemas.openxmlformats.org/officeDocument/2006/relationships/hyperlink" Target="https://www.foodafactoflife.org.uk/media/5035/biological-raising-agents.docx" TargetMode="External"/><Relationship Id="rId1" Type="http://schemas.openxmlformats.org/officeDocument/2006/relationships/slideLayout" Target="../slideLayouts/slideLayout3.xml"/><Relationship Id="rId6" Type="http://schemas.openxmlformats.org/officeDocument/2006/relationships/hyperlink" Target="https://foodafactoflife.org.uk/media/5029/maillard-reaction.docx" TargetMode="External"/><Relationship Id="rId5" Type="http://schemas.openxmlformats.org/officeDocument/2006/relationships/hyperlink" Target="https://foodafactoflife.org.uk/media/6163/dry-heat-ppt-1114c2.pptx" TargetMode="External"/><Relationship Id="rId4" Type="http://schemas.openxmlformats.org/officeDocument/2006/relationships/hyperlink" Target="https://www.foodafactoflife.org.uk/media/1306/gluten-experiment-ws-1114fcc.docx"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foodafactoflife.org.uk/media/1304/bread-science-ws-1114fcc.docx" TargetMode="External"/><Relationship Id="rId7" Type="http://schemas.openxmlformats.org/officeDocument/2006/relationships/hyperlink" Target="https://www.ifst.org/lovefoodlovescience/resources/protein-gluten-formation" TargetMode="External"/><Relationship Id="rId2" Type="http://schemas.openxmlformats.org/officeDocument/2006/relationships/hyperlink" Target="https://www.foodafactoflife.org.uk/media/1299/the-science-of-breadmaking-ppt-1114fcc.pptx" TargetMode="External"/><Relationship Id="rId1" Type="http://schemas.openxmlformats.org/officeDocument/2006/relationships/slideLayout" Target="../slideLayouts/slideLayout3.xml"/><Relationship Id="rId6" Type="http://schemas.openxmlformats.org/officeDocument/2006/relationships/hyperlink" Target="https://www.foodafactoflife.org.uk/media/1309/making-bread-the-facts-ws1114fcc.docx" TargetMode="External"/><Relationship Id="rId5" Type="http://schemas.openxmlformats.org/officeDocument/2006/relationships/hyperlink" Target="https://www.foodafactoflife.org.uk/media/1300/varieties-of-wheatflour-ppt-1114fcc.pptx" TargetMode="External"/><Relationship Id="rId4" Type="http://schemas.openxmlformats.org/officeDocument/2006/relationships/hyperlink" Target="https://www.foodafactoflife.org.uk/media/9043/the-science-of-bread-making-1416.pptx"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foodafactoflife.org.uk/media/1301/viscosity-ws-1114fcc.docx" TargetMode="External"/><Relationship Id="rId2" Type="http://schemas.openxmlformats.org/officeDocument/2006/relationships/hyperlink" Target="https://www.foodafactoflife.org.uk/media/7209/cheese-sauce-experiment-ws-1114c2.docx" TargetMode="Externa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hyperlink" Target="https://www.foodafactoflife.org.uk/media/1305/gelatinisation-ws-1114fcc.docx" TargetMode="External"/><Relationship Id="rId4" Type="http://schemas.openxmlformats.org/officeDocument/2006/relationships/hyperlink" Target="https://www.foodafactoflife.org.uk/media/6500/how-to-measure-thickness-or-viscosity-1416.docx"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foodafactoflife.org.uk/media/6511/what-is-a-roux-sauce-1416.docx" TargetMode="External"/><Relationship Id="rId2" Type="http://schemas.openxmlformats.org/officeDocument/2006/relationships/hyperlink" Target="https://www.foodafactoflife.org.uk/media/6509/understanding-sauces-1416fc.docx" TargetMode="External"/><Relationship Id="rId1" Type="http://schemas.openxmlformats.org/officeDocument/2006/relationships/slideLayout" Target="../slideLayouts/slideLayout3.xml"/><Relationship Id="rId6" Type="http://schemas.openxmlformats.org/officeDocument/2006/relationships/hyperlink" Target="https://www.ifst.org/lovefoodlovescience/resources/carbohydrates-gelatinisation" TargetMode="External"/><Relationship Id="rId5" Type="http://schemas.openxmlformats.org/officeDocument/2006/relationships/hyperlink" Target="https://www.foodafactoflife.org.uk/media/6502/investigating-gelatinisation-1416.docx" TargetMode="External"/><Relationship Id="rId4" Type="http://schemas.openxmlformats.org/officeDocument/2006/relationships/hyperlink" Target="https://www.foodafactoflife.org.uk/media/6524/gelatinisation-lesson-plan-ws-1416.docx"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foodafactoflife.org.uk/media/5029/maillard-reaction.docx" TargetMode="External"/><Relationship Id="rId7" Type="http://schemas.openxmlformats.org/officeDocument/2006/relationships/hyperlink" Target="https://foodafactoflife.org.uk/media/6563/food-science-of-marinades-1416fcm.pptx" TargetMode="External"/><Relationship Id="rId2" Type="http://schemas.openxmlformats.org/officeDocument/2006/relationships/hyperlink" Target="https://www.foodafactoflife.org.uk/media/5023/enzymic-browning.docx" TargetMode="External"/><Relationship Id="rId1" Type="http://schemas.openxmlformats.org/officeDocument/2006/relationships/slideLayout" Target="../slideLayouts/slideLayout3.xml"/><Relationship Id="rId6" Type="http://schemas.openxmlformats.org/officeDocument/2006/relationships/hyperlink" Target="https://www.ifst.org/lovefoodlovescience/enzymic-browning-experimentshttps:/www.ifst.org/lovefoodlovescience/enzymic-browning-experiments" TargetMode="External"/><Relationship Id="rId5" Type="http://schemas.openxmlformats.org/officeDocument/2006/relationships/hyperlink" Target="https://www.ifst.org/lovefoodlovescience/resources/fruit-and-vegetables-enzymic-browning" TargetMode="External"/><Relationship Id="rId4" Type="http://schemas.openxmlformats.org/officeDocument/2006/relationships/hyperlink" Target="https://letstalkscience.ca/educational-resources/stem-in-context/why-do-apples-turn-brown-after-you-cut-the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ifst.org/our-resources/food-science-facts/food-science-glossary?page=3" TargetMode="External"/><Relationship Id="rId2" Type="http://schemas.openxmlformats.org/officeDocument/2006/relationships/hyperlink" Target="https://edu.rsc.org/" TargetMode="Externa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s://www.ifst.org/lovefoodlovescience/resource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hyperlink" Target="https://edu.rsc.org/"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hyperlink" Target="https://www.foodafactoflife.org.uk/whole-school/whole-school-approach/guidelines-for-school-education-resources-about-food/" TargetMode="Externa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hyperlink" Target="https://www.foodafactoflife.org.uk/media/2908/using-your-senses-p-316.pdf" TargetMode="External"/><Relationship Id="rId4" Type="http://schemas.openxmlformats.org/officeDocument/2006/relationships/hyperlink" Target="https://www.foodafactoflife.org.uk/media/6172/food-functions-p316.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foodafactoflife.org.uk/news/topic-hub-recall-retrieval-and-revision/" TargetMode="External"/><Relationship Id="rId7" Type="http://schemas.openxmlformats.org/officeDocument/2006/relationships/image" Target="../media/image8.png"/><Relationship Id="rId2" Type="http://schemas.openxmlformats.org/officeDocument/2006/relationships/hyperlink" Target="https://www.foodafactoflife.org.uk/news/topic-hub-active-learning/" TargetMode="External"/><Relationship Id="rId1" Type="http://schemas.openxmlformats.org/officeDocument/2006/relationships/slideLayout" Target="../slideLayouts/slideLayout3.xml"/><Relationship Id="rId6" Type="http://schemas.openxmlformats.org/officeDocument/2006/relationships/hyperlink" Target="https://www.foodafactoflife.org.uk/news/topic-hub-science-week/" TargetMode="External"/><Relationship Id="rId5" Type="http://schemas.openxmlformats.org/officeDocument/2006/relationships/hyperlink" Target="https://www.foodafactoflife.org.uk/news/topic-hub-why-food-careers-matter-and-how-teachers-can-lead-the-way/" TargetMode="External"/><Relationship Id="rId4" Type="http://schemas.openxmlformats.org/officeDocument/2006/relationships/hyperlink" Target="https://www.foodafactoflife.org.uk/news/topic-hub-everything-for-teaching-about-the-eatwell-guid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oodafactoflife.org.uk/whole-school/careers-in-food/" TargetMode="External"/><Relationship Id="rId2" Type="http://schemas.openxmlformats.org/officeDocument/2006/relationships/hyperlink" Target="https://www.foodafactoflife.org.uk/whole-school/science-through-the-context-of-food/resources-for-secondary-food-teachers/#Parental" TargetMode="External"/><Relationship Id="rId1" Type="http://schemas.openxmlformats.org/officeDocument/2006/relationships/slideLayout" Target="../slideLayouts/slideLayout3.xml"/><Relationship Id="rId5" Type="http://schemas.openxmlformats.org/officeDocument/2006/relationships/hyperlink" Target="https://www.foodafactoflife.org.uk/whole-school/science-through-the-context-of-food/"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E85E-C78C-CD6D-114D-84A4976EF72B}"/>
              </a:ext>
            </a:extLst>
          </p:cNvPr>
          <p:cNvSpPr>
            <a:spLocks noGrp="1"/>
          </p:cNvSpPr>
          <p:nvPr>
            <p:ph type="ctrTitle"/>
          </p:nvPr>
        </p:nvSpPr>
        <p:spPr>
          <a:xfrm>
            <a:off x="993862" y="2971407"/>
            <a:ext cx="9144000" cy="733096"/>
          </a:xfrm>
        </p:spPr>
        <p:txBody>
          <a:bodyPr/>
          <a:lstStyle/>
          <a:p>
            <a:r>
              <a:rPr lang="en-GB" i="1" dirty="0"/>
              <a:t>Food – a fact of life </a:t>
            </a:r>
            <a:r>
              <a:rPr lang="en-GB" dirty="0"/>
              <a:t>resources and support</a:t>
            </a:r>
            <a:br>
              <a:rPr lang="en-GB" dirty="0"/>
            </a:br>
            <a:r>
              <a:rPr lang="en-GB" sz="3000" dirty="0"/>
              <a:t>Frances Meek</a:t>
            </a:r>
            <a:br>
              <a:rPr lang="en-GB" sz="3000" dirty="0"/>
            </a:br>
            <a:r>
              <a:rPr lang="en-GB" sz="3000" dirty="0"/>
              <a:t>British Nutrition Foundation</a:t>
            </a:r>
          </a:p>
        </p:txBody>
      </p:sp>
    </p:spTree>
    <p:extLst>
      <p:ext uri="{BB962C8B-B14F-4D97-AF65-F5344CB8AC3E}">
        <p14:creationId xmlns:p14="http://schemas.microsoft.com/office/powerpoint/2010/main" val="3188486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E667-C2D8-3539-FBC4-4747A81FD6A3}"/>
              </a:ext>
            </a:extLst>
          </p:cNvPr>
          <p:cNvSpPr>
            <a:spLocks noGrp="1"/>
          </p:cNvSpPr>
          <p:nvPr>
            <p:ph type="ctrTitle"/>
          </p:nvPr>
        </p:nvSpPr>
        <p:spPr/>
        <p:txBody>
          <a:bodyPr/>
          <a:lstStyle/>
          <a:p>
            <a:r>
              <a:rPr lang="en-GB" dirty="0"/>
              <a:t>Classroom activities</a:t>
            </a:r>
          </a:p>
        </p:txBody>
      </p:sp>
    </p:spTree>
    <p:extLst>
      <p:ext uri="{BB962C8B-B14F-4D97-AF65-F5344CB8AC3E}">
        <p14:creationId xmlns:p14="http://schemas.microsoft.com/office/powerpoint/2010/main" val="2089508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6EDF-F78E-2C1C-FDD2-597D491ACC62}"/>
              </a:ext>
            </a:extLst>
          </p:cNvPr>
          <p:cNvSpPr>
            <a:spLocks noGrp="1"/>
          </p:cNvSpPr>
          <p:nvPr>
            <p:ph type="ctrTitle"/>
          </p:nvPr>
        </p:nvSpPr>
        <p:spPr/>
        <p:txBody>
          <a:bodyPr/>
          <a:lstStyle/>
          <a:p>
            <a:r>
              <a:rPr lang="en-GB"/>
              <a:t>Quick and simple? </a:t>
            </a:r>
          </a:p>
        </p:txBody>
      </p:sp>
      <p:pic>
        <p:nvPicPr>
          <p:cNvPr id="7" name="Picture 6">
            <a:extLst>
              <a:ext uri="{FF2B5EF4-FFF2-40B4-BE49-F238E27FC236}">
                <a16:creationId xmlns:a16="http://schemas.microsoft.com/office/drawing/2014/main" id="{89609577-0DAF-4FB5-8FC1-46FB1BD49C01}"/>
              </a:ext>
            </a:extLst>
          </p:cNvPr>
          <p:cNvPicPr>
            <a:picLocks noChangeAspect="1"/>
          </p:cNvPicPr>
          <p:nvPr/>
        </p:nvPicPr>
        <p:blipFill>
          <a:blip r:embed="rId2"/>
          <a:stretch>
            <a:fillRect/>
          </a:stretch>
        </p:blipFill>
        <p:spPr>
          <a:xfrm>
            <a:off x="3879256" y="2383317"/>
            <a:ext cx="2456901" cy="3603048"/>
          </a:xfrm>
          <a:prstGeom prst="rect">
            <a:avLst/>
          </a:prstGeom>
          <a:ln w="25400">
            <a:solidFill>
              <a:srgbClr val="FCC241"/>
            </a:solidFill>
          </a:ln>
        </p:spPr>
      </p:pic>
      <p:pic>
        <p:nvPicPr>
          <p:cNvPr id="8" name="Picture 7">
            <a:extLst>
              <a:ext uri="{FF2B5EF4-FFF2-40B4-BE49-F238E27FC236}">
                <a16:creationId xmlns:a16="http://schemas.microsoft.com/office/drawing/2014/main" id="{735AE2F9-A574-F957-0D52-3E255F5565B4}"/>
              </a:ext>
            </a:extLst>
          </p:cNvPr>
          <p:cNvPicPr>
            <a:picLocks noChangeAspect="1"/>
          </p:cNvPicPr>
          <p:nvPr/>
        </p:nvPicPr>
        <p:blipFill>
          <a:blip r:embed="rId2"/>
          <a:stretch>
            <a:fillRect/>
          </a:stretch>
        </p:blipFill>
        <p:spPr>
          <a:xfrm>
            <a:off x="6576283" y="2383317"/>
            <a:ext cx="2456901" cy="3603048"/>
          </a:xfrm>
          <a:prstGeom prst="rect">
            <a:avLst/>
          </a:prstGeom>
          <a:ln w="25400">
            <a:solidFill>
              <a:srgbClr val="FCC241"/>
            </a:solidFill>
          </a:ln>
        </p:spPr>
      </p:pic>
      <p:pic>
        <p:nvPicPr>
          <p:cNvPr id="9" name="Picture 8">
            <a:extLst>
              <a:ext uri="{FF2B5EF4-FFF2-40B4-BE49-F238E27FC236}">
                <a16:creationId xmlns:a16="http://schemas.microsoft.com/office/drawing/2014/main" id="{473EE0A6-BB7D-8BD6-85F8-85898B6EB909}"/>
              </a:ext>
            </a:extLst>
          </p:cNvPr>
          <p:cNvPicPr>
            <a:picLocks noChangeAspect="1"/>
          </p:cNvPicPr>
          <p:nvPr/>
        </p:nvPicPr>
        <p:blipFill>
          <a:blip r:embed="rId2"/>
          <a:stretch>
            <a:fillRect/>
          </a:stretch>
        </p:blipFill>
        <p:spPr>
          <a:xfrm>
            <a:off x="9291772" y="2383317"/>
            <a:ext cx="2456901" cy="3603048"/>
          </a:xfrm>
          <a:prstGeom prst="rect">
            <a:avLst/>
          </a:prstGeom>
          <a:ln w="25400">
            <a:solidFill>
              <a:srgbClr val="FCC241"/>
            </a:solidFill>
          </a:ln>
        </p:spPr>
      </p:pic>
      <p:sp>
        <p:nvSpPr>
          <p:cNvPr id="11" name="TextBox 10">
            <a:extLst>
              <a:ext uri="{FF2B5EF4-FFF2-40B4-BE49-F238E27FC236}">
                <a16:creationId xmlns:a16="http://schemas.microsoft.com/office/drawing/2014/main" id="{ACEC6260-C585-9A22-C010-B2833C058EEE}"/>
              </a:ext>
            </a:extLst>
          </p:cNvPr>
          <p:cNvSpPr txBox="1"/>
          <p:nvPr/>
        </p:nvSpPr>
        <p:spPr>
          <a:xfrm>
            <a:off x="3906944" y="2383317"/>
            <a:ext cx="2475393" cy="369332"/>
          </a:xfrm>
          <a:prstGeom prst="rect">
            <a:avLst/>
          </a:prstGeom>
          <a:noFill/>
        </p:spPr>
        <p:txBody>
          <a:bodyPr wrap="square" lIns="91440" tIns="45720" rIns="91440" bIns="45720" anchor="t">
            <a:spAutoFit/>
          </a:bodyPr>
          <a:lstStyle/>
          <a:p>
            <a:pPr algn="ctr"/>
            <a:r>
              <a:rPr lang="en-GB">
                <a:latin typeface="Arial"/>
                <a:cs typeface="Arial"/>
              </a:rPr>
              <a:t>Why does it separate?</a:t>
            </a:r>
          </a:p>
        </p:txBody>
      </p:sp>
      <p:pic>
        <p:nvPicPr>
          <p:cNvPr id="15" name="Picture 14">
            <a:extLst>
              <a:ext uri="{FF2B5EF4-FFF2-40B4-BE49-F238E27FC236}">
                <a16:creationId xmlns:a16="http://schemas.microsoft.com/office/drawing/2014/main" id="{28A51BB0-08C1-9609-3D36-A89D56B9F213}"/>
              </a:ext>
            </a:extLst>
          </p:cNvPr>
          <p:cNvPicPr>
            <a:picLocks noChangeAspect="1"/>
          </p:cNvPicPr>
          <p:nvPr/>
        </p:nvPicPr>
        <p:blipFill>
          <a:blip r:embed="rId2"/>
          <a:stretch>
            <a:fillRect/>
          </a:stretch>
        </p:blipFill>
        <p:spPr>
          <a:xfrm>
            <a:off x="1169274" y="2387724"/>
            <a:ext cx="2456901" cy="3603048"/>
          </a:xfrm>
          <a:prstGeom prst="rect">
            <a:avLst/>
          </a:prstGeom>
          <a:ln w="25400">
            <a:solidFill>
              <a:srgbClr val="FCC241"/>
            </a:solidFill>
          </a:ln>
        </p:spPr>
      </p:pic>
      <p:sp>
        <p:nvSpPr>
          <p:cNvPr id="16" name="TextBox 15">
            <a:extLst>
              <a:ext uri="{FF2B5EF4-FFF2-40B4-BE49-F238E27FC236}">
                <a16:creationId xmlns:a16="http://schemas.microsoft.com/office/drawing/2014/main" id="{8A49DC33-7D7E-DDC5-02E5-DFFF7135943E}"/>
              </a:ext>
            </a:extLst>
          </p:cNvPr>
          <p:cNvSpPr txBox="1"/>
          <p:nvPr/>
        </p:nvSpPr>
        <p:spPr>
          <a:xfrm>
            <a:off x="1150782" y="2387724"/>
            <a:ext cx="2475393" cy="369332"/>
          </a:xfrm>
          <a:prstGeom prst="rect">
            <a:avLst/>
          </a:prstGeom>
          <a:noFill/>
        </p:spPr>
        <p:txBody>
          <a:bodyPr wrap="square" lIns="91440" tIns="45720" rIns="91440" bIns="45720" anchor="t">
            <a:spAutoFit/>
          </a:bodyPr>
          <a:lstStyle/>
          <a:p>
            <a:pPr algn="ctr"/>
            <a:r>
              <a:rPr lang="en-GB">
                <a:latin typeface="Arial"/>
                <a:cs typeface="Arial"/>
              </a:rPr>
              <a:t>What’s in the pack? </a:t>
            </a:r>
          </a:p>
        </p:txBody>
      </p:sp>
      <p:sp>
        <p:nvSpPr>
          <p:cNvPr id="17" name="TextBox 16">
            <a:extLst>
              <a:ext uri="{FF2B5EF4-FFF2-40B4-BE49-F238E27FC236}">
                <a16:creationId xmlns:a16="http://schemas.microsoft.com/office/drawing/2014/main" id="{8EA77D4C-ECAD-C53B-B5EF-14CE59CA66F5}"/>
              </a:ext>
            </a:extLst>
          </p:cNvPr>
          <p:cNvSpPr txBox="1"/>
          <p:nvPr/>
        </p:nvSpPr>
        <p:spPr>
          <a:xfrm>
            <a:off x="6594735" y="2383317"/>
            <a:ext cx="2475393" cy="369332"/>
          </a:xfrm>
          <a:prstGeom prst="rect">
            <a:avLst/>
          </a:prstGeom>
          <a:noFill/>
        </p:spPr>
        <p:txBody>
          <a:bodyPr wrap="square" lIns="91440" tIns="45720" rIns="91440" bIns="45720" anchor="t">
            <a:spAutoFit/>
          </a:bodyPr>
          <a:lstStyle/>
          <a:p>
            <a:pPr marL="0" indent="0" algn="ctr">
              <a:buNone/>
            </a:pPr>
            <a:r>
              <a:rPr lang="en-GB">
                <a:latin typeface="Arial"/>
                <a:cs typeface="Arial"/>
              </a:rPr>
              <a:t>Why no lumps?</a:t>
            </a:r>
          </a:p>
        </p:txBody>
      </p:sp>
      <p:sp>
        <p:nvSpPr>
          <p:cNvPr id="18" name="TextBox 17">
            <a:extLst>
              <a:ext uri="{FF2B5EF4-FFF2-40B4-BE49-F238E27FC236}">
                <a16:creationId xmlns:a16="http://schemas.microsoft.com/office/drawing/2014/main" id="{324D06F3-A274-F43D-E62C-7ABB42E83FEA}"/>
              </a:ext>
            </a:extLst>
          </p:cNvPr>
          <p:cNvSpPr txBox="1"/>
          <p:nvPr/>
        </p:nvSpPr>
        <p:spPr>
          <a:xfrm>
            <a:off x="9273280" y="2383317"/>
            <a:ext cx="2475393" cy="369332"/>
          </a:xfrm>
          <a:prstGeom prst="rect">
            <a:avLst/>
          </a:prstGeom>
          <a:noFill/>
        </p:spPr>
        <p:txBody>
          <a:bodyPr wrap="square" lIns="91440" tIns="45720" rIns="91440" bIns="45720" anchor="t">
            <a:spAutoFit/>
          </a:bodyPr>
          <a:lstStyle/>
          <a:p>
            <a:pPr algn="ctr"/>
            <a:r>
              <a:rPr lang="en-GB">
                <a:latin typeface="Arial"/>
                <a:cs typeface="Arial"/>
              </a:rPr>
              <a:t>Why is it stretchy? </a:t>
            </a:r>
          </a:p>
        </p:txBody>
      </p:sp>
      <p:pic>
        <p:nvPicPr>
          <p:cNvPr id="3" name="Picture 3" descr="Text&#10;&#10;Description automatically generated">
            <a:extLst>
              <a:ext uri="{FF2B5EF4-FFF2-40B4-BE49-F238E27FC236}">
                <a16:creationId xmlns:a16="http://schemas.microsoft.com/office/drawing/2014/main" id="{648F85C4-A608-0570-DA87-680D3E430768}"/>
              </a:ext>
            </a:extLst>
          </p:cNvPr>
          <p:cNvPicPr>
            <a:picLocks noChangeAspect="1"/>
          </p:cNvPicPr>
          <p:nvPr/>
        </p:nvPicPr>
        <p:blipFill>
          <a:blip r:embed="rId3"/>
          <a:stretch>
            <a:fillRect/>
          </a:stretch>
        </p:blipFill>
        <p:spPr>
          <a:xfrm>
            <a:off x="1267522" y="3061010"/>
            <a:ext cx="2250688" cy="2250688"/>
          </a:xfrm>
          <a:prstGeom prst="rect">
            <a:avLst/>
          </a:prstGeom>
        </p:spPr>
      </p:pic>
      <p:pic>
        <p:nvPicPr>
          <p:cNvPr id="5" name="Picture 5" descr="A picture containing cup, indoor, food&#10;&#10;Description automatically generated">
            <a:extLst>
              <a:ext uri="{FF2B5EF4-FFF2-40B4-BE49-F238E27FC236}">
                <a16:creationId xmlns:a16="http://schemas.microsoft.com/office/drawing/2014/main" id="{5DF812D7-C2E4-F8FF-4A9C-65D86F3551B5}"/>
              </a:ext>
            </a:extLst>
          </p:cNvPr>
          <p:cNvPicPr>
            <a:picLocks noChangeAspect="1"/>
          </p:cNvPicPr>
          <p:nvPr/>
        </p:nvPicPr>
        <p:blipFill>
          <a:blip r:embed="rId4"/>
          <a:stretch>
            <a:fillRect/>
          </a:stretch>
        </p:blipFill>
        <p:spPr>
          <a:xfrm>
            <a:off x="6592229" y="3290024"/>
            <a:ext cx="2399371" cy="1560340"/>
          </a:xfrm>
          <a:prstGeom prst="rect">
            <a:avLst/>
          </a:prstGeom>
        </p:spPr>
      </p:pic>
      <p:pic>
        <p:nvPicPr>
          <p:cNvPr id="10" name="Picture 11">
            <a:extLst>
              <a:ext uri="{FF2B5EF4-FFF2-40B4-BE49-F238E27FC236}">
                <a16:creationId xmlns:a16="http://schemas.microsoft.com/office/drawing/2014/main" id="{9DDE28A6-7F27-9F4A-B8E5-C7F9119BC745}"/>
              </a:ext>
            </a:extLst>
          </p:cNvPr>
          <p:cNvPicPr>
            <a:picLocks noChangeAspect="1"/>
          </p:cNvPicPr>
          <p:nvPr/>
        </p:nvPicPr>
        <p:blipFill>
          <a:blip r:embed="rId5"/>
          <a:stretch>
            <a:fillRect/>
          </a:stretch>
        </p:blipFill>
        <p:spPr>
          <a:xfrm>
            <a:off x="9454376" y="3332793"/>
            <a:ext cx="2222810" cy="1725707"/>
          </a:xfrm>
          <a:prstGeom prst="rect">
            <a:avLst/>
          </a:prstGeom>
        </p:spPr>
      </p:pic>
      <p:pic>
        <p:nvPicPr>
          <p:cNvPr id="12" name="Picture 12" descr="A picture containing food, orange&#10;&#10;Description automatically generated">
            <a:extLst>
              <a:ext uri="{FF2B5EF4-FFF2-40B4-BE49-F238E27FC236}">
                <a16:creationId xmlns:a16="http://schemas.microsoft.com/office/drawing/2014/main" id="{46D74A27-73DC-3B8F-AF5F-D1269D5910CC}"/>
              </a:ext>
            </a:extLst>
          </p:cNvPr>
          <p:cNvPicPr>
            <a:picLocks noChangeAspect="1"/>
          </p:cNvPicPr>
          <p:nvPr/>
        </p:nvPicPr>
        <p:blipFill>
          <a:blip r:embed="rId6"/>
          <a:stretch>
            <a:fillRect/>
          </a:stretch>
        </p:blipFill>
        <p:spPr>
          <a:xfrm>
            <a:off x="3943814" y="3088888"/>
            <a:ext cx="2352907" cy="2325030"/>
          </a:xfrm>
          <a:prstGeom prst="rect">
            <a:avLst/>
          </a:prstGeom>
        </p:spPr>
      </p:pic>
    </p:spTree>
    <p:extLst>
      <p:ext uri="{BB962C8B-B14F-4D97-AF65-F5344CB8AC3E}">
        <p14:creationId xmlns:p14="http://schemas.microsoft.com/office/powerpoint/2010/main" val="2170349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p:txBody>
          <a:bodyPr/>
          <a:lstStyle/>
          <a:p>
            <a:r>
              <a:rPr lang="en-GB">
                <a:latin typeface="Arial"/>
                <a:cs typeface="Arial"/>
              </a:rPr>
              <a:t>Activities and experiments/investigations</a:t>
            </a:r>
            <a:endParaRPr lang="en-GB"/>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169276" y="2571092"/>
            <a:ext cx="3737282" cy="3600000"/>
          </a:xfrm>
        </p:spPr>
        <p:txBody>
          <a:bodyPr/>
          <a:lstStyle/>
          <a:p>
            <a:pPr marL="0" indent="0">
              <a:buNone/>
            </a:pPr>
            <a:r>
              <a:rPr lang="en-GB" b="1">
                <a:latin typeface="Arial"/>
                <a:cs typeface="Arial"/>
              </a:rPr>
              <a:t>Discussion:</a:t>
            </a:r>
          </a:p>
          <a:p>
            <a:pPr marL="0" indent="0">
              <a:buNone/>
            </a:pPr>
            <a:r>
              <a:rPr lang="en-GB">
                <a:latin typeface="Arial"/>
                <a:cs typeface="Arial"/>
              </a:rPr>
              <a:t>How do manufacturers prevent pre-packed fruit from browning? </a:t>
            </a:r>
          </a:p>
          <a:p>
            <a:pPr marL="0" indent="0">
              <a:buNone/>
            </a:pPr>
            <a:r>
              <a:rPr lang="en-GB">
                <a:latin typeface="Arial"/>
                <a:cs typeface="Arial"/>
              </a:rPr>
              <a:t>Packaged apples are usually treated with a solution of calcium ascorbate (a blend of calcium and vitamin C) or citric acid to maintain freshness and colour.</a:t>
            </a:r>
            <a:endParaRPr lang="en-GB">
              <a:latin typeface="Arial"/>
            </a:endParaRPr>
          </a:p>
          <a:p>
            <a:pPr marL="0" indent="0">
              <a:buNone/>
            </a:pPr>
            <a:r>
              <a:rPr lang="en-GB">
                <a:latin typeface="Arial"/>
                <a:cs typeface="Arial"/>
              </a:rPr>
              <a:t>Packaging technologies used to prevent oxygen from coming into contact with fruit by replacing it with nitrogen. </a:t>
            </a:r>
            <a:endParaRPr lang="en-GB">
              <a:cs typeface="Arial"/>
            </a:endParaRPr>
          </a:p>
          <a:p>
            <a:pPr marL="0" indent="0">
              <a:buNone/>
            </a:pPr>
            <a:endParaRPr lang="en-GB">
              <a:cs typeface="Arial"/>
            </a:endParaRPr>
          </a:p>
          <a:p>
            <a:pPr marL="0" indent="0">
              <a:buNone/>
            </a:pPr>
            <a:endParaRPr lang="en-GB" b="1">
              <a:cs typeface="Arial"/>
            </a:endParaRPr>
          </a:p>
          <a:p>
            <a:pPr marL="0" indent="0">
              <a:buNone/>
            </a:pPr>
            <a:endParaRPr lang="en-GB">
              <a:cs typeface="Arial"/>
            </a:endParaRPr>
          </a:p>
        </p:txBody>
      </p:sp>
      <p:sp>
        <p:nvSpPr>
          <p:cNvPr id="10" name="Subtitle 2">
            <a:extLst>
              <a:ext uri="{FF2B5EF4-FFF2-40B4-BE49-F238E27FC236}">
                <a16:creationId xmlns:a16="http://schemas.microsoft.com/office/drawing/2014/main" id="{F743AFFE-C841-4341-9088-BF9723063363}"/>
              </a:ext>
            </a:extLst>
          </p:cNvPr>
          <p:cNvSpPr txBox="1">
            <a:spLocks/>
          </p:cNvSpPr>
          <p:nvPr/>
        </p:nvSpPr>
        <p:spPr>
          <a:xfrm>
            <a:off x="8236539" y="2641849"/>
            <a:ext cx="3340352"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GB" sz="2000" b="1">
                <a:latin typeface="Arial"/>
                <a:cs typeface="Arial"/>
              </a:rPr>
              <a:t>Discussion:</a:t>
            </a:r>
          </a:p>
          <a:p>
            <a:pPr marL="0" indent="0">
              <a:buNone/>
            </a:pPr>
            <a:r>
              <a:rPr lang="en-GB" sz="2000">
                <a:latin typeface="Arial"/>
                <a:cs typeface="Arial"/>
              </a:rPr>
              <a:t>Compare the cost of an apple and the cost of a prepared apple snack pack. Why is it more expensive?</a:t>
            </a:r>
          </a:p>
          <a:p>
            <a:pPr marL="0" indent="0">
              <a:buNone/>
            </a:pPr>
            <a:r>
              <a:rPr lang="en-GB" sz="2000">
                <a:latin typeface="Arial"/>
                <a:cs typeface="Arial"/>
              </a:rPr>
              <a:t>Where does the apple/fruit come from? Local? Seasonal? </a:t>
            </a:r>
          </a:p>
          <a:p>
            <a:pPr marL="0" indent="0">
              <a:buNone/>
            </a:pPr>
            <a:r>
              <a:rPr lang="en-GB" sz="2000">
                <a:latin typeface="Arial"/>
                <a:cs typeface="Arial"/>
              </a:rPr>
              <a:t>How is it packed? Can the packaging be recycled? </a:t>
            </a:r>
          </a:p>
          <a:p>
            <a:pPr marL="0" indent="0">
              <a:buFont typeface="Arial" charset="0"/>
              <a:buNone/>
            </a:pPr>
            <a:endParaRPr lang="en-GB" sz="2000">
              <a:cs typeface="Arial"/>
            </a:endParaRPr>
          </a:p>
          <a:p>
            <a:pPr marL="0" indent="0">
              <a:buFont typeface="Arial" charset="0"/>
              <a:buNone/>
            </a:pPr>
            <a:endParaRPr lang="en-GB" sz="2000">
              <a:cs typeface="Arial"/>
            </a:endParaRPr>
          </a:p>
          <a:p>
            <a:pPr marL="0" indent="0">
              <a:buNone/>
            </a:pPr>
            <a:endParaRPr lang="en-GB" sz="2000">
              <a:cs typeface="Arial"/>
            </a:endParaRPr>
          </a:p>
          <a:p>
            <a:pPr marL="0" indent="0">
              <a:buNone/>
            </a:pPr>
            <a:endParaRPr lang="en-GB" sz="2000">
              <a:cs typeface="Arial"/>
            </a:endParaRPr>
          </a:p>
          <a:p>
            <a:pPr marL="0" indent="0">
              <a:buNone/>
            </a:pPr>
            <a:endParaRPr lang="en-GB" sz="2000">
              <a:cs typeface="Arial"/>
            </a:endParaRPr>
          </a:p>
          <a:p>
            <a:pPr marL="0" indent="0">
              <a:buNone/>
            </a:pPr>
            <a:endParaRPr lang="en-GB" sz="2000">
              <a:cs typeface="Arial"/>
            </a:endParaRPr>
          </a:p>
          <a:p>
            <a:pPr marL="0" indent="0">
              <a:buNone/>
            </a:pPr>
            <a:endParaRPr lang="en-GB" sz="2000" b="1">
              <a:cs typeface="Arial"/>
            </a:endParaRPr>
          </a:p>
          <a:p>
            <a:pPr marL="0" indent="0">
              <a:buNone/>
            </a:pPr>
            <a:endParaRPr lang="en-GB" sz="2000">
              <a:cs typeface="Arial"/>
            </a:endParaRPr>
          </a:p>
        </p:txBody>
      </p:sp>
      <p:pic>
        <p:nvPicPr>
          <p:cNvPr id="9" name="Picture 8" descr="A close-up of a baseball&#10;&#10;Description automatically generated with medium confidence">
            <a:extLst>
              <a:ext uri="{FF2B5EF4-FFF2-40B4-BE49-F238E27FC236}">
                <a16:creationId xmlns:a16="http://schemas.microsoft.com/office/drawing/2014/main" id="{3230EE8F-FEAD-42E3-9051-8A8D517CD7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3512" y="2997956"/>
            <a:ext cx="3048000" cy="2542032"/>
          </a:xfrm>
          <a:prstGeom prst="rect">
            <a:avLst/>
          </a:prstGeom>
        </p:spPr>
      </p:pic>
    </p:spTree>
    <p:extLst>
      <p:ext uri="{BB962C8B-B14F-4D97-AF65-F5344CB8AC3E}">
        <p14:creationId xmlns:p14="http://schemas.microsoft.com/office/powerpoint/2010/main" val="2122109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D163-A9CE-4FEF-9A34-BA40DA0BD495}"/>
              </a:ext>
            </a:extLst>
          </p:cNvPr>
          <p:cNvSpPr>
            <a:spLocks noGrp="1"/>
          </p:cNvSpPr>
          <p:nvPr>
            <p:ph type="ctrTitle"/>
          </p:nvPr>
        </p:nvSpPr>
        <p:spPr/>
        <p:txBody>
          <a:bodyPr/>
          <a:lstStyle/>
          <a:p>
            <a:r>
              <a:rPr lang="en-GB"/>
              <a:t>Enzymic browning</a:t>
            </a:r>
          </a:p>
        </p:txBody>
      </p:sp>
      <p:sp>
        <p:nvSpPr>
          <p:cNvPr id="3" name="Subtitle 2">
            <a:extLst>
              <a:ext uri="{FF2B5EF4-FFF2-40B4-BE49-F238E27FC236}">
                <a16:creationId xmlns:a16="http://schemas.microsoft.com/office/drawing/2014/main" id="{9E5627F5-4A4B-4BB3-B91B-B8198EEAB1FE}"/>
              </a:ext>
            </a:extLst>
          </p:cNvPr>
          <p:cNvSpPr>
            <a:spLocks noGrp="1"/>
          </p:cNvSpPr>
          <p:nvPr>
            <p:ph type="subTitle" idx="1"/>
          </p:nvPr>
        </p:nvSpPr>
        <p:spPr>
          <a:xfrm>
            <a:off x="1169276" y="2371521"/>
            <a:ext cx="7727913" cy="3600000"/>
          </a:xfrm>
        </p:spPr>
        <p:txBody>
          <a:bodyPr/>
          <a:lstStyle/>
          <a:p>
            <a:pPr marL="0" indent="0">
              <a:buNone/>
            </a:pPr>
            <a:r>
              <a:rPr lang="en-GB" sz="2000" b="1">
                <a:latin typeface="Arial"/>
                <a:cs typeface="Arial"/>
              </a:rPr>
              <a:t>How do enzymes discolour fruit?</a:t>
            </a:r>
          </a:p>
          <a:p>
            <a:pPr marL="0" indent="0">
              <a:buNone/>
            </a:pPr>
            <a:r>
              <a:rPr lang="en-GB" sz="2000">
                <a:latin typeface="Arial"/>
                <a:cs typeface="Arial"/>
              </a:rPr>
              <a:t>Phenols are stored inside fruit cells. </a:t>
            </a:r>
            <a:endParaRPr lang="en-GB" sz="2000"/>
          </a:p>
          <a:p>
            <a:pPr marL="0" indent="0">
              <a:buNone/>
            </a:pPr>
            <a:r>
              <a:rPr lang="en-GB" sz="2000">
                <a:latin typeface="Arial"/>
                <a:cs typeface="Arial"/>
              </a:rPr>
              <a:t>When the cell is cut or bursts, they are released. </a:t>
            </a:r>
            <a:endParaRPr lang="en-GB" sz="2000"/>
          </a:p>
          <a:p>
            <a:pPr marL="0" indent="0">
              <a:buNone/>
            </a:pPr>
            <a:r>
              <a:rPr lang="en-GB" sz="2000">
                <a:latin typeface="Arial"/>
                <a:cs typeface="Arial"/>
              </a:rPr>
              <a:t>An enzyme (polyphenol oxidase) is released from the damaged cell turns the colourless phenols into brown pigments. </a:t>
            </a:r>
            <a:endParaRPr lang="en-GB" sz="2000"/>
          </a:p>
          <a:p>
            <a:pPr marL="0" indent="0">
              <a:buNone/>
            </a:pPr>
            <a:r>
              <a:rPr lang="en-GB" sz="2000" b="1">
                <a:latin typeface="Arial"/>
                <a:cs typeface="Arial"/>
              </a:rPr>
              <a:t>How can it be stopped?</a:t>
            </a:r>
            <a:r>
              <a:rPr lang="en-GB" sz="2000">
                <a:latin typeface="Arial"/>
                <a:cs typeface="Arial"/>
              </a:rPr>
              <a:t> </a:t>
            </a:r>
            <a:endParaRPr lang="en-GB" sz="2000"/>
          </a:p>
          <a:p>
            <a:pPr marL="0" indent="0">
              <a:buNone/>
            </a:pPr>
            <a:r>
              <a:rPr lang="en-GB" sz="2000">
                <a:latin typeface="Arial"/>
                <a:cs typeface="Arial"/>
              </a:rPr>
              <a:t>Only cooking (90°C and above) will deactivate the browning enzyme e.g. blanching. </a:t>
            </a:r>
            <a:endParaRPr lang="en-GB" sz="2000"/>
          </a:p>
          <a:p>
            <a:pPr marL="0" indent="0">
              <a:buNone/>
            </a:pPr>
            <a:r>
              <a:rPr lang="en-GB" sz="2000">
                <a:latin typeface="Arial"/>
                <a:cs typeface="Arial"/>
              </a:rPr>
              <a:t>Lemon or pineapple juice both contain antioxidants and are acidic reducing the enzyme activity and browning. </a:t>
            </a:r>
            <a:endParaRPr lang="en-GB" sz="2000"/>
          </a:p>
          <a:p>
            <a:pPr marL="0" indent="0">
              <a:buNone/>
            </a:pPr>
            <a:r>
              <a:rPr lang="en-GB" sz="2000">
                <a:latin typeface="Arial"/>
                <a:cs typeface="Arial"/>
              </a:rPr>
              <a:t>Keeping fruit under water/syrup and chilling/freezing slows down reactions. </a:t>
            </a:r>
            <a:endParaRPr lang="en-GB" sz="2000"/>
          </a:p>
          <a:p>
            <a:pPr marL="0" indent="0">
              <a:buNone/>
            </a:pPr>
            <a:endParaRPr lang="en-GB" sz="2000"/>
          </a:p>
          <a:p>
            <a:pPr marL="0" indent="0">
              <a:buNone/>
            </a:pPr>
            <a:endParaRPr lang="en-GB" sz="2000"/>
          </a:p>
          <a:p>
            <a:pPr marL="0" indent="0">
              <a:buNone/>
            </a:pPr>
            <a:endParaRPr lang="en-GB" sz="2000"/>
          </a:p>
          <a:p>
            <a:pPr marL="0" indent="0">
              <a:buNone/>
            </a:pPr>
            <a:endParaRPr lang="en-GB" sz="2000"/>
          </a:p>
          <a:p>
            <a:pPr marL="0" indent="0">
              <a:buNone/>
            </a:pPr>
            <a:endParaRPr lang="en-GB" sz="2000" b="1"/>
          </a:p>
          <a:p>
            <a:pPr marL="0" indent="0">
              <a:buNone/>
            </a:pPr>
            <a:endParaRPr lang="en-GB" b="1"/>
          </a:p>
          <a:p>
            <a:pPr marL="0" indent="0">
              <a:buNone/>
            </a:pPr>
            <a:endParaRPr lang="en-GB" b="1"/>
          </a:p>
          <a:p>
            <a:pPr marL="0" indent="0">
              <a:buNone/>
            </a:pPr>
            <a:endParaRPr lang="en-GB" b="1"/>
          </a:p>
          <a:p>
            <a:pPr marL="0" indent="0">
              <a:buNone/>
            </a:pPr>
            <a:endParaRPr lang="en-GB"/>
          </a:p>
        </p:txBody>
      </p:sp>
      <p:pic>
        <p:nvPicPr>
          <p:cNvPr id="7" name="Picture 6">
            <a:extLst>
              <a:ext uri="{FF2B5EF4-FFF2-40B4-BE49-F238E27FC236}">
                <a16:creationId xmlns:a16="http://schemas.microsoft.com/office/drawing/2014/main" id="{B58CD512-10F1-4724-8F53-3546EC3AC8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01471" y="2283798"/>
            <a:ext cx="2921586" cy="2621302"/>
          </a:xfrm>
          <a:prstGeom prst="rect">
            <a:avLst/>
          </a:prstGeom>
        </p:spPr>
      </p:pic>
    </p:spTree>
    <p:extLst>
      <p:ext uri="{BB962C8B-B14F-4D97-AF65-F5344CB8AC3E}">
        <p14:creationId xmlns:p14="http://schemas.microsoft.com/office/powerpoint/2010/main" val="1178642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9E54C6-644B-46A0-150D-436B8C79F7F7}"/>
              </a:ext>
            </a:extLst>
          </p:cNvPr>
          <p:cNvSpPr txBox="1">
            <a:spLocks/>
          </p:cNvSpPr>
          <p:nvPr/>
        </p:nvSpPr>
        <p:spPr>
          <a:xfrm>
            <a:off x="523021" y="1419114"/>
            <a:ext cx="10318025" cy="720000"/>
          </a:xfr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a:solidFill>
                  <a:srgbClr val="EF9F3F"/>
                </a:solidFill>
                <a:latin typeface="Arial"/>
                <a:cs typeface="Arial"/>
              </a:rPr>
              <a:t>Activities and experiments/investigations</a:t>
            </a:r>
          </a:p>
        </p:txBody>
      </p:sp>
      <p:sp>
        <p:nvSpPr>
          <p:cNvPr id="7" name="TextBox 6">
            <a:extLst>
              <a:ext uri="{FF2B5EF4-FFF2-40B4-BE49-F238E27FC236}">
                <a16:creationId xmlns:a16="http://schemas.microsoft.com/office/drawing/2014/main" id="{9346F803-7338-4614-79E1-6DE5A770508F}"/>
              </a:ext>
            </a:extLst>
          </p:cNvPr>
          <p:cNvSpPr txBox="1"/>
          <p:nvPr/>
        </p:nvSpPr>
        <p:spPr>
          <a:xfrm>
            <a:off x="518932" y="2139387"/>
            <a:ext cx="936970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Arial"/>
                <a:cs typeface="Arial"/>
              </a:rPr>
              <a:t>Teaching points:</a:t>
            </a:r>
            <a:r>
              <a:rPr lang="en-GB">
                <a:latin typeface="Arial"/>
                <a:cs typeface="Arial"/>
              </a:rPr>
              <a:t> </a:t>
            </a:r>
          </a:p>
          <a:p>
            <a:pPr marL="285750" indent="-285750">
              <a:buFont typeface="Arial" panose="020B0604020202020204" pitchFamily="34" charset="0"/>
              <a:buChar char="•"/>
            </a:pPr>
            <a:r>
              <a:rPr lang="en-GB">
                <a:latin typeface="Arial"/>
                <a:cs typeface="Arial"/>
              </a:rPr>
              <a:t>Explain why oils and water are immiscible (do not stay mixed).</a:t>
            </a:r>
            <a:endParaRPr lang="en-US">
              <a:cs typeface="Calibri"/>
            </a:endParaRPr>
          </a:p>
          <a:p>
            <a:pPr marL="285750" indent="-285750">
              <a:buFont typeface="Arial" panose="020B0604020202020204" pitchFamily="34" charset="0"/>
              <a:buChar char="•"/>
            </a:pPr>
            <a:r>
              <a:rPr lang="en-GB">
                <a:latin typeface="Arial"/>
                <a:cs typeface="Arial"/>
              </a:rPr>
              <a:t>Explain how an emulsifier works.</a:t>
            </a:r>
          </a:p>
          <a:p>
            <a:pPr marL="285750" indent="-285750">
              <a:buFont typeface="Arial" panose="020B0604020202020204" pitchFamily="34" charset="0"/>
              <a:buChar char="•"/>
            </a:pPr>
            <a:r>
              <a:rPr lang="en-GB">
                <a:latin typeface="Arial"/>
                <a:cs typeface="Arial"/>
              </a:rPr>
              <a:t>Describe some common emulsifiers found in foods.</a:t>
            </a:r>
          </a:p>
          <a:p>
            <a:pPr marL="285750" indent="-285750">
              <a:buFont typeface="Arial" panose="020B0604020202020204" pitchFamily="34" charset="0"/>
              <a:buChar char="•"/>
            </a:pPr>
            <a:r>
              <a:rPr lang="en-GB">
                <a:latin typeface="Arial"/>
                <a:cs typeface="Arial"/>
              </a:rPr>
              <a:t>Demonstrate how emulsions can be formed, using examples (e.g. vinaigrette).</a:t>
            </a:r>
          </a:p>
        </p:txBody>
      </p:sp>
      <p:sp>
        <p:nvSpPr>
          <p:cNvPr id="8" name="TextBox 7">
            <a:extLst>
              <a:ext uri="{FF2B5EF4-FFF2-40B4-BE49-F238E27FC236}">
                <a16:creationId xmlns:a16="http://schemas.microsoft.com/office/drawing/2014/main" id="{5FB86BF0-6A2D-B80F-F29C-2833C9085C37}"/>
              </a:ext>
            </a:extLst>
          </p:cNvPr>
          <p:cNvSpPr txBox="1"/>
          <p:nvPr/>
        </p:nvSpPr>
        <p:spPr>
          <a:xfrm>
            <a:off x="518931" y="3653742"/>
            <a:ext cx="1044036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Arial"/>
              </a:rPr>
              <a:t>Activity:</a:t>
            </a:r>
          </a:p>
          <a:p>
            <a:endParaRPr lang="en-US" b="1">
              <a:latin typeface="Arial"/>
              <a:cs typeface="Arial"/>
            </a:endParaRPr>
          </a:p>
          <a:p>
            <a:r>
              <a:rPr lang="en-US">
                <a:latin typeface="Arial"/>
                <a:cs typeface="Arial"/>
              </a:rPr>
              <a:t>1.</a:t>
            </a:r>
            <a:r>
              <a:rPr lang="en-US">
                <a:latin typeface="Arial"/>
                <a:cs typeface="Times New Roman"/>
              </a:rPr>
              <a:t>    </a:t>
            </a:r>
            <a:r>
              <a:rPr lang="en-US">
                <a:latin typeface="Arial"/>
                <a:cs typeface="Arial"/>
              </a:rPr>
              <a:t>Pour 50ml of vinegar into the jar. Add the oil. Wait to see what happens to the two liquids. </a:t>
            </a:r>
          </a:p>
          <a:p>
            <a:r>
              <a:rPr lang="en-US">
                <a:latin typeface="Arial"/>
                <a:cs typeface="Arial"/>
              </a:rPr>
              <a:t>2.</a:t>
            </a:r>
            <a:r>
              <a:rPr lang="en-US">
                <a:latin typeface="Arial"/>
                <a:cs typeface="Times New Roman"/>
              </a:rPr>
              <a:t>    </a:t>
            </a:r>
            <a:r>
              <a:rPr lang="en-US">
                <a:latin typeface="Arial"/>
                <a:cs typeface="Arial"/>
              </a:rPr>
              <a:t>Secure the lid. Shake for 15 seconds. Note what happens. </a:t>
            </a:r>
          </a:p>
          <a:p>
            <a:r>
              <a:rPr lang="en-US">
                <a:latin typeface="Arial"/>
                <a:cs typeface="Arial"/>
              </a:rPr>
              <a:t>3.</a:t>
            </a:r>
            <a:r>
              <a:rPr lang="en-US">
                <a:latin typeface="Arial"/>
                <a:cs typeface="Times New Roman"/>
              </a:rPr>
              <a:t>    </a:t>
            </a:r>
            <a:r>
              <a:rPr lang="en-US">
                <a:latin typeface="Arial"/>
                <a:cs typeface="Arial"/>
              </a:rPr>
              <a:t>Repeat the process. Place the vinegar in the jar with the mustard and mix. </a:t>
            </a:r>
          </a:p>
          <a:p>
            <a:r>
              <a:rPr lang="en-US">
                <a:latin typeface="Arial"/>
                <a:cs typeface="Arial"/>
              </a:rPr>
              <a:t>4.</a:t>
            </a:r>
            <a:r>
              <a:rPr lang="en-US">
                <a:latin typeface="Arial"/>
                <a:cs typeface="Times New Roman"/>
              </a:rPr>
              <a:t>    </a:t>
            </a:r>
            <a:r>
              <a:rPr lang="en-US">
                <a:latin typeface="Arial"/>
                <a:cs typeface="Arial"/>
              </a:rPr>
              <a:t>Slowly drizzle the oil into the vinegar and mustard mixture whisking all the time. </a:t>
            </a:r>
          </a:p>
          <a:p>
            <a:r>
              <a:rPr lang="en-US">
                <a:latin typeface="Arial"/>
                <a:cs typeface="Arial"/>
              </a:rPr>
              <a:t>5.</a:t>
            </a:r>
            <a:r>
              <a:rPr lang="en-US">
                <a:latin typeface="Arial"/>
                <a:cs typeface="Times New Roman"/>
              </a:rPr>
              <a:t>    </a:t>
            </a:r>
            <a:r>
              <a:rPr lang="en-US">
                <a:latin typeface="Arial"/>
                <a:cs typeface="Arial"/>
              </a:rPr>
              <a:t>Leave for a few seconds and note what happens. Did the same thing happen with this mixture?  </a:t>
            </a:r>
          </a:p>
        </p:txBody>
      </p:sp>
      <p:pic>
        <p:nvPicPr>
          <p:cNvPr id="9" name="Picture 9" descr="A picture containing cup, glass, drink, blender&#10;&#10;Description automatically generated">
            <a:extLst>
              <a:ext uri="{FF2B5EF4-FFF2-40B4-BE49-F238E27FC236}">
                <a16:creationId xmlns:a16="http://schemas.microsoft.com/office/drawing/2014/main" id="{82E6432F-A828-E849-E377-D858D8C562FD}"/>
              </a:ext>
            </a:extLst>
          </p:cNvPr>
          <p:cNvPicPr>
            <a:picLocks noChangeAspect="1"/>
          </p:cNvPicPr>
          <p:nvPr/>
        </p:nvPicPr>
        <p:blipFill>
          <a:blip r:embed="rId2"/>
          <a:stretch>
            <a:fillRect/>
          </a:stretch>
        </p:blipFill>
        <p:spPr>
          <a:xfrm>
            <a:off x="9981235" y="3615109"/>
            <a:ext cx="2154821" cy="1431503"/>
          </a:xfrm>
          <a:prstGeom prst="rect">
            <a:avLst/>
          </a:prstGeom>
        </p:spPr>
      </p:pic>
    </p:spTree>
    <p:extLst>
      <p:ext uri="{BB962C8B-B14F-4D97-AF65-F5344CB8AC3E}">
        <p14:creationId xmlns:p14="http://schemas.microsoft.com/office/powerpoint/2010/main" val="901379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9E54C6-644B-46A0-150D-436B8C79F7F7}"/>
              </a:ext>
            </a:extLst>
          </p:cNvPr>
          <p:cNvSpPr txBox="1">
            <a:spLocks/>
          </p:cNvSpPr>
          <p:nvPr/>
        </p:nvSpPr>
        <p:spPr>
          <a:xfrm>
            <a:off x="523021" y="1419114"/>
            <a:ext cx="10318025" cy="720000"/>
          </a:xfr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a:solidFill>
                  <a:srgbClr val="EF9F3F"/>
                </a:solidFill>
                <a:latin typeface="Arial"/>
                <a:cs typeface="Arial"/>
              </a:rPr>
              <a:t>Activities and experiments/investigations</a:t>
            </a:r>
          </a:p>
        </p:txBody>
      </p:sp>
      <p:pic>
        <p:nvPicPr>
          <p:cNvPr id="4" name="Picture 5" descr="A picture containing cup, orange, plate, food&#10;&#10;Description automatically generated">
            <a:extLst>
              <a:ext uri="{FF2B5EF4-FFF2-40B4-BE49-F238E27FC236}">
                <a16:creationId xmlns:a16="http://schemas.microsoft.com/office/drawing/2014/main" id="{C4AF36FE-D009-CEF9-BB82-E9EFFE895136}"/>
              </a:ext>
            </a:extLst>
          </p:cNvPr>
          <p:cNvPicPr>
            <a:picLocks noChangeAspect="1"/>
          </p:cNvPicPr>
          <p:nvPr/>
        </p:nvPicPr>
        <p:blipFill>
          <a:blip r:embed="rId2"/>
          <a:stretch>
            <a:fillRect/>
          </a:stretch>
        </p:blipFill>
        <p:spPr>
          <a:xfrm>
            <a:off x="5640729" y="2225125"/>
            <a:ext cx="5492186" cy="4086080"/>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E91C8840-2EBC-3C12-AD0C-C5DBD881D073}"/>
              </a:ext>
            </a:extLst>
          </p:cNvPr>
          <p:cNvPicPr>
            <a:picLocks noChangeAspect="1"/>
          </p:cNvPicPr>
          <p:nvPr/>
        </p:nvPicPr>
        <p:blipFill>
          <a:blip r:embed="rId3"/>
          <a:stretch>
            <a:fillRect/>
          </a:stretch>
        </p:blipFill>
        <p:spPr>
          <a:xfrm>
            <a:off x="1107311" y="2061731"/>
            <a:ext cx="3321934" cy="4663651"/>
          </a:xfrm>
          <a:prstGeom prst="rect">
            <a:avLst/>
          </a:prstGeom>
          <a:ln w="6350">
            <a:solidFill>
              <a:srgbClr val="FCC241"/>
            </a:solidFill>
          </a:ln>
        </p:spPr>
      </p:pic>
    </p:spTree>
    <p:extLst>
      <p:ext uri="{BB962C8B-B14F-4D97-AF65-F5344CB8AC3E}">
        <p14:creationId xmlns:p14="http://schemas.microsoft.com/office/powerpoint/2010/main" val="897484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76D6A0D-F7DE-2B36-EB9A-C418D6E0016C}"/>
              </a:ext>
            </a:extLst>
          </p:cNvPr>
          <p:cNvSpPr txBox="1">
            <a:spLocks/>
          </p:cNvSpPr>
          <p:nvPr/>
        </p:nvSpPr>
        <p:spPr>
          <a:xfrm>
            <a:off x="523021" y="1419114"/>
            <a:ext cx="8822962" cy="720000"/>
          </a:xfr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a:solidFill>
                  <a:srgbClr val="EF9F3F"/>
                </a:solidFill>
                <a:latin typeface="Arial"/>
                <a:cs typeface="Arial"/>
              </a:rPr>
              <a:t>Activities and experiments/investigations</a:t>
            </a:r>
          </a:p>
        </p:txBody>
      </p:sp>
      <p:pic>
        <p:nvPicPr>
          <p:cNvPr id="6" name="Picture 6" descr="Text&#10;&#10;Description automatically generated">
            <a:extLst>
              <a:ext uri="{FF2B5EF4-FFF2-40B4-BE49-F238E27FC236}">
                <a16:creationId xmlns:a16="http://schemas.microsoft.com/office/drawing/2014/main" id="{FA96810D-1C98-FBDD-C6D5-292E44341096}"/>
              </a:ext>
            </a:extLst>
          </p:cNvPr>
          <p:cNvPicPr>
            <a:picLocks noChangeAspect="1"/>
          </p:cNvPicPr>
          <p:nvPr/>
        </p:nvPicPr>
        <p:blipFill>
          <a:blip r:embed="rId3"/>
          <a:stretch>
            <a:fillRect/>
          </a:stretch>
        </p:blipFill>
        <p:spPr>
          <a:xfrm>
            <a:off x="797053" y="2134917"/>
            <a:ext cx="3037108" cy="4342084"/>
          </a:xfrm>
          <a:prstGeom prst="rect">
            <a:avLst/>
          </a:prstGeom>
          <a:ln w="25400">
            <a:solidFill>
              <a:srgbClr val="EF9F3F"/>
            </a:solidFill>
          </a:ln>
        </p:spPr>
      </p:pic>
      <p:pic>
        <p:nvPicPr>
          <p:cNvPr id="7" name="Picture 7">
            <a:extLst>
              <a:ext uri="{FF2B5EF4-FFF2-40B4-BE49-F238E27FC236}">
                <a16:creationId xmlns:a16="http://schemas.microsoft.com/office/drawing/2014/main" id="{6A02C4B3-DFF4-AEDA-C671-1C64EF4BE993}"/>
              </a:ext>
            </a:extLst>
          </p:cNvPr>
          <p:cNvPicPr>
            <a:picLocks noChangeAspect="1"/>
          </p:cNvPicPr>
          <p:nvPr/>
        </p:nvPicPr>
        <p:blipFill>
          <a:blip r:embed="rId4"/>
          <a:stretch>
            <a:fillRect/>
          </a:stretch>
        </p:blipFill>
        <p:spPr>
          <a:xfrm>
            <a:off x="4055327" y="2168450"/>
            <a:ext cx="4358635" cy="1674206"/>
          </a:xfrm>
          <a:prstGeom prst="rect">
            <a:avLst/>
          </a:prstGeom>
        </p:spPr>
      </p:pic>
      <p:pic>
        <p:nvPicPr>
          <p:cNvPr id="8" name="Picture 8" descr="Text&#10;&#10;Description automatically generated">
            <a:extLst>
              <a:ext uri="{FF2B5EF4-FFF2-40B4-BE49-F238E27FC236}">
                <a16:creationId xmlns:a16="http://schemas.microsoft.com/office/drawing/2014/main" id="{F8A4731D-2486-D204-8478-D48A0A5484C5}"/>
              </a:ext>
            </a:extLst>
          </p:cNvPr>
          <p:cNvPicPr>
            <a:picLocks noChangeAspect="1"/>
          </p:cNvPicPr>
          <p:nvPr/>
        </p:nvPicPr>
        <p:blipFill>
          <a:blip r:embed="rId5"/>
          <a:stretch>
            <a:fillRect/>
          </a:stretch>
        </p:blipFill>
        <p:spPr>
          <a:xfrm>
            <a:off x="8636620" y="2130937"/>
            <a:ext cx="3021980" cy="4268808"/>
          </a:xfrm>
          <a:prstGeom prst="rect">
            <a:avLst/>
          </a:prstGeom>
          <a:ln w="25400">
            <a:solidFill>
              <a:srgbClr val="EF9F3F"/>
            </a:solidFill>
          </a:ln>
        </p:spPr>
      </p:pic>
      <p:pic>
        <p:nvPicPr>
          <p:cNvPr id="9" name="Picture 9" descr="A picture containing calendar&#10;&#10;Description automatically generated">
            <a:extLst>
              <a:ext uri="{FF2B5EF4-FFF2-40B4-BE49-F238E27FC236}">
                <a16:creationId xmlns:a16="http://schemas.microsoft.com/office/drawing/2014/main" id="{619CFBDE-3C19-26F7-3F7A-290E8F4C7D36}"/>
              </a:ext>
            </a:extLst>
          </p:cNvPr>
          <p:cNvPicPr>
            <a:picLocks noChangeAspect="1"/>
          </p:cNvPicPr>
          <p:nvPr/>
        </p:nvPicPr>
        <p:blipFill>
          <a:blip r:embed="rId6"/>
          <a:stretch>
            <a:fillRect/>
          </a:stretch>
        </p:blipFill>
        <p:spPr>
          <a:xfrm>
            <a:off x="4270282" y="4051635"/>
            <a:ext cx="1870176" cy="2504818"/>
          </a:xfrm>
          <a:prstGeom prst="rect">
            <a:avLst/>
          </a:prstGeom>
        </p:spPr>
      </p:pic>
      <p:grpSp>
        <p:nvGrpSpPr>
          <p:cNvPr id="17" name="Group 16">
            <a:extLst>
              <a:ext uri="{FF2B5EF4-FFF2-40B4-BE49-F238E27FC236}">
                <a16:creationId xmlns:a16="http://schemas.microsoft.com/office/drawing/2014/main" id="{355D1BAA-99DC-C841-B79F-FBD3481F6543}"/>
              </a:ext>
            </a:extLst>
          </p:cNvPr>
          <p:cNvGrpSpPr/>
          <p:nvPr/>
        </p:nvGrpSpPr>
        <p:grpSpPr>
          <a:xfrm>
            <a:off x="6322741" y="4053468"/>
            <a:ext cx="2021011" cy="2506571"/>
            <a:chOff x="6322741" y="4053468"/>
            <a:chExt cx="2021011" cy="2506571"/>
          </a:xfrm>
        </p:grpSpPr>
        <p:pic>
          <p:nvPicPr>
            <p:cNvPr id="10" name="Picture 10">
              <a:extLst>
                <a:ext uri="{FF2B5EF4-FFF2-40B4-BE49-F238E27FC236}">
                  <a16:creationId xmlns:a16="http://schemas.microsoft.com/office/drawing/2014/main" id="{60382A0F-F694-75E1-03FA-9F970E75C858}"/>
                </a:ext>
              </a:extLst>
            </p:cNvPr>
            <p:cNvPicPr>
              <a:picLocks noChangeAspect="1"/>
            </p:cNvPicPr>
            <p:nvPr/>
          </p:nvPicPr>
          <p:blipFill>
            <a:blip r:embed="rId7"/>
            <a:stretch>
              <a:fillRect/>
            </a:stretch>
          </p:blipFill>
          <p:spPr>
            <a:xfrm>
              <a:off x="6322741" y="4053468"/>
              <a:ext cx="2021011" cy="2506571"/>
            </a:xfrm>
            <a:prstGeom prst="rect">
              <a:avLst/>
            </a:prstGeom>
          </p:spPr>
        </p:pic>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21CA3AFC-4D22-4651-CB65-93AD2489C770}"/>
                    </a:ext>
                  </a:extLst>
                </p14:cNvPr>
                <p14:cNvContentPartPr/>
                <p14:nvPr/>
              </p14:nvContentPartPr>
              <p14:xfrm>
                <a:off x="6494750" y="4459920"/>
                <a:ext cx="772223" cy="345101"/>
              </p14:xfrm>
            </p:contentPart>
          </mc:Choice>
          <mc:Fallback xmlns="">
            <p:pic>
              <p:nvPicPr>
                <p:cNvPr id="12" name="Ink 11">
                  <a:extLst>
                    <a:ext uri="{FF2B5EF4-FFF2-40B4-BE49-F238E27FC236}">
                      <a16:creationId xmlns:a16="http://schemas.microsoft.com/office/drawing/2014/main" id="{21CA3AFC-4D22-4651-CB65-93AD2489C770}"/>
                    </a:ext>
                  </a:extLst>
                </p:cNvPr>
                <p:cNvPicPr/>
                <p:nvPr/>
              </p:nvPicPr>
              <p:blipFill>
                <a:blip r:embed="rId9"/>
                <a:stretch>
                  <a:fillRect/>
                </a:stretch>
              </p:blipFill>
              <p:spPr>
                <a:xfrm>
                  <a:off x="6476758" y="4441946"/>
                  <a:ext cx="807847" cy="380690"/>
                </a:xfrm>
                <a:prstGeom prst="rect">
                  <a:avLst/>
                </a:prstGeom>
              </p:spPr>
            </p:pic>
          </mc:Fallback>
        </mc:AlternateContent>
      </p:grpSp>
    </p:spTree>
    <p:extLst>
      <p:ext uri="{BB962C8B-B14F-4D97-AF65-F5344CB8AC3E}">
        <p14:creationId xmlns:p14="http://schemas.microsoft.com/office/powerpoint/2010/main" val="422701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p:txBody>
          <a:bodyPr/>
          <a:lstStyle/>
          <a:p>
            <a:r>
              <a:rPr lang="en-GB">
                <a:latin typeface="Arial"/>
                <a:cs typeface="Arial"/>
              </a:rPr>
              <a:t>Activities and experiments/investigations</a:t>
            </a:r>
            <a:endParaRPr lang="en-GB"/>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169276" y="2571092"/>
            <a:ext cx="9720000" cy="443144"/>
          </a:xfrm>
        </p:spPr>
        <p:txBody>
          <a:bodyPr/>
          <a:lstStyle/>
          <a:p>
            <a:pPr>
              <a:buNone/>
            </a:pPr>
            <a:r>
              <a:rPr lang="en-GB" b="1">
                <a:latin typeface="Arial"/>
                <a:cs typeface="Arial"/>
              </a:rPr>
              <a:t>What is the best way to make gluten balls?</a:t>
            </a:r>
            <a:r>
              <a:rPr lang="en-GB">
                <a:latin typeface="Arial"/>
                <a:cs typeface="Arial"/>
              </a:rPr>
              <a:t> </a:t>
            </a:r>
            <a:endParaRPr lang="en-GB"/>
          </a:p>
          <a:p>
            <a:pPr>
              <a:buNone/>
            </a:pPr>
            <a:endParaRPr lang="en-GB"/>
          </a:p>
          <a:p>
            <a:pPr>
              <a:buNone/>
            </a:pPr>
            <a:endParaRPr lang="en-GB"/>
          </a:p>
          <a:p>
            <a:pPr>
              <a:buNone/>
            </a:pPr>
            <a:endParaRPr lang="en-GB"/>
          </a:p>
          <a:p>
            <a:pPr>
              <a:buNone/>
            </a:pPr>
            <a:endParaRPr lang="en-GB"/>
          </a:p>
          <a:p>
            <a:pPr>
              <a:buNone/>
            </a:pPr>
            <a:endParaRPr lang="en-GB"/>
          </a:p>
          <a:p>
            <a:pPr marL="0" indent="0">
              <a:buNone/>
            </a:pPr>
            <a:endParaRPr lang="en-GB"/>
          </a:p>
          <a:p>
            <a:pPr marL="0" indent="0">
              <a:buNone/>
            </a:pPr>
            <a:endParaRPr lang="en-GB"/>
          </a:p>
          <a:p>
            <a:pPr marL="0" indent="0">
              <a:buNone/>
            </a:pPr>
            <a:endParaRPr lang="en-GB"/>
          </a:p>
          <a:p>
            <a:pPr marL="0" indent="0">
              <a:buNone/>
            </a:pPr>
            <a:endParaRPr lang="en-GB"/>
          </a:p>
          <a:p>
            <a:endParaRPr lang="en-GB"/>
          </a:p>
        </p:txBody>
      </p:sp>
      <p:sp>
        <p:nvSpPr>
          <p:cNvPr id="5" name="TextBox 4">
            <a:extLst>
              <a:ext uri="{FF2B5EF4-FFF2-40B4-BE49-F238E27FC236}">
                <a16:creationId xmlns:a16="http://schemas.microsoft.com/office/drawing/2014/main" id="{948D5903-19BC-4604-BDDF-3385C7CA9EA5}"/>
              </a:ext>
            </a:extLst>
          </p:cNvPr>
          <p:cNvSpPr txBox="1"/>
          <p:nvPr/>
        </p:nvSpPr>
        <p:spPr>
          <a:xfrm>
            <a:off x="1164771" y="3001379"/>
            <a:ext cx="28847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Wash under running water</a:t>
            </a:r>
          </a:p>
        </p:txBody>
      </p:sp>
      <p:sp>
        <p:nvSpPr>
          <p:cNvPr id="6" name="TextBox 5">
            <a:extLst>
              <a:ext uri="{FF2B5EF4-FFF2-40B4-BE49-F238E27FC236}">
                <a16:creationId xmlns:a16="http://schemas.microsoft.com/office/drawing/2014/main" id="{A1B0856A-D753-4A94-A79F-2D9B5BAEDC8D}"/>
              </a:ext>
            </a:extLst>
          </p:cNvPr>
          <p:cNvSpPr txBox="1"/>
          <p:nvPr/>
        </p:nvSpPr>
        <p:spPr>
          <a:xfrm>
            <a:off x="5007428" y="29832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Wash in a large sieve</a:t>
            </a:r>
          </a:p>
        </p:txBody>
      </p:sp>
      <p:sp>
        <p:nvSpPr>
          <p:cNvPr id="7" name="TextBox 6">
            <a:extLst>
              <a:ext uri="{FF2B5EF4-FFF2-40B4-BE49-F238E27FC236}">
                <a16:creationId xmlns:a16="http://schemas.microsoft.com/office/drawing/2014/main" id="{7DC59603-A856-48AD-8832-FD041E773F20}"/>
              </a:ext>
            </a:extLst>
          </p:cNvPr>
          <p:cNvSpPr txBox="1"/>
          <p:nvPr/>
        </p:nvSpPr>
        <p:spPr>
          <a:xfrm>
            <a:off x="8923733" y="30167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Wash in large plastic jar</a:t>
            </a:r>
          </a:p>
        </p:txBody>
      </p:sp>
      <p:sp>
        <p:nvSpPr>
          <p:cNvPr id="9" name="TextBox 8">
            <a:extLst>
              <a:ext uri="{FF2B5EF4-FFF2-40B4-BE49-F238E27FC236}">
                <a16:creationId xmlns:a16="http://schemas.microsoft.com/office/drawing/2014/main" id="{7815FEA6-BD5B-4426-9C8E-EDC10987E8D5}"/>
              </a:ext>
            </a:extLst>
          </p:cNvPr>
          <p:cNvSpPr txBox="1"/>
          <p:nvPr/>
        </p:nvSpPr>
        <p:spPr>
          <a:xfrm>
            <a:off x="1097706" y="5022649"/>
            <a:ext cx="1092769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cs typeface="Arial"/>
              </a:rPr>
              <a:t>Top tips</a:t>
            </a:r>
          </a:p>
          <a:p>
            <a:pPr marL="285750" indent="-285750">
              <a:buFont typeface="Arial"/>
              <a:buChar char="•"/>
            </a:pPr>
            <a:r>
              <a:rPr lang="en-US" dirty="0">
                <a:latin typeface="Arial"/>
                <a:cs typeface="Arial"/>
              </a:rPr>
              <a:t>If you are short of time, make up a batch of dough using the food mixer and dough hook.</a:t>
            </a:r>
          </a:p>
          <a:p>
            <a:pPr marL="285750" indent="-285750">
              <a:buFont typeface="Arial"/>
              <a:buChar char="•"/>
            </a:pPr>
            <a:r>
              <a:rPr lang="en-US" dirty="0">
                <a:latin typeface="Arial"/>
                <a:cs typeface="Arial"/>
              </a:rPr>
              <a:t>When baking the gluten balls, line the tray with non-stick/greaseproof paper.</a:t>
            </a:r>
          </a:p>
          <a:p>
            <a:pPr marL="285750" indent="-285750">
              <a:buFont typeface="Arial"/>
              <a:buChar char="•"/>
            </a:pPr>
            <a:r>
              <a:rPr lang="en-US" dirty="0">
                <a:latin typeface="Arial"/>
                <a:cs typeface="Arial"/>
              </a:rPr>
              <a:t>If the gluten is taken out of the oven too soon, it will collapse as the protein has not coagulated fully.</a:t>
            </a:r>
          </a:p>
        </p:txBody>
      </p:sp>
      <p:pic>
        <p:nvPicPr>
          <p:cNvPr id="10" name="Picture 10" descr="A picture containing food processor&#10;&#10;Description automatically generated">
            <a:extLst>
              <a:ext uri="{FF2B5EF4-FFF2-40B4-BE49-F238E27FC236}">
                <a16:creationId xmlns:a16="http://schemas.microsoft.com/office/drawing/2014/main" id="{ADA91D8B-393F-440E-B2E4-9F568FB5B2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97387" y="3471981"/>
            <a:ext cx="1509158" cy="1719431"/>
          </a:xfrm>
          <a:prstGeom prst="rect">
            <a:avLst/>
          </a:prstGeom>
          <a:ln w="25400">
            <a:solidFill>
              <a:srgbClr val="EF9F3F"/>
            </a:solidFill>
          </a:ln>
        </p:spPr>
      </p:pic>
      <p:pic>
        <p:nvPicPr>
          <p:cNvPr id="11" name="Picture 11" descr="A picture containing table, cup, plastic, coffee&#10;&#10;Description automatically generated">
            <a:extLst>
              <a:ext uri="{FF2B5EF4-FFF2-40B4-BE49-F238E27FC236}">
                <a16:creationId xmlns:a16="http://schemas.microsoft.com/office/drawing/2014/main" id="{F3339916-A645-4CD7-BB55-FDA6FEEB2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5614" y="3432500"/>
            <a:ext cx="1730416" cy="1796720"/>
          </a:xfrm>
          <a:prstGeom prst="rect">
            <a:avLst/>
          </a:prstGeom>
        </p:spPr>
      </p:pic>
      <p:pic>
        <p:nvPicPr>
          <p:cNvPr id="4" name="Picture 7">
            <a:extLst>
              <a:ext uri="{FF2B5EF4-FFF2-40B4-BE49-F238E27FC236}">
                <a16:creationId xmlns:a16="http://schemas.microsoft.com/office/drawing/2014/main" id="{21703DA7-41D3-448D-B8FE-A9F34279BCCF}"/>
              </a:ext>
            </a:extLst>
          </p:cNvPr>
          <p:cNvPicPr>
            <a:picLocks noChangeAspect="1"/>
          </p:cNvPicPr>
          <p:nvPr/>
        </p:nvPicPr>
        <p:blipFill>
          <a:blip r:embed="rId4"/>
          <a:stretch>
            <a:fillRect/>
          </a:stretch>
        </p:blipFill>
        <p:spPr>
          <a:xfrm>
            <a:off x="1649186" y="3507014"/>
            <a:ext cx="1917700" cy="1458685"/>
          </a:xfrm>
          <a:prstGeom prst="rect">
            <a:avLst/>
          </a:prstGeom>
        </p:spPr>
      </p:pic>
      <p:sp>
        <p:nvSpPr>
          <p:cNvPr id="12" name="TextBox 11">
            <a:extLst>
              <a:ext uri="{FF2B5EF4-FFF2-40B4-BE49-F238E27FC236}">
                <a16:creationId xmlns:a16="http://schemas.microsoft.com/office/drawing/2014/main" id="{35D455AE-4453-7DCB-96E1-6FEEDEE7827A}"/>
              </a:ext>
            </a:extLst>
          </p:cNvPr>
          <p:cNvSpPr txBox="1"/>
          <p:nvPr/>
        </p:nvSpPr>
        <p:spPr>
          <a:xfrm>
            <a:off x="3970183" y="651928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Calibri"/>
              </a:rPr>
              <a:t>Photos by Barbara Monks</a:t>
            </a:r>
          </a:p>
        </p:txBody>
      </p:sp>
      <p:sp>
        <p:nvSpPr>
          <p:cNvPr id="15" name="TextBox 14">
            <a:extLst>
              <a:ext uri="{FF2B5EF4-FFF2-40B4-BE49-F238E27FC236}">
                <a16:creationId xmlns:a16="http://schemas.microsoft.com/office/drawing/2014/main" id="{32E44C94-7E37-46A9-D8A4-E1AF09A8BA12}"/>
              </a:ext>
            </a:extLst>
          </p:cNvPr>
          <p:cNvSpPr txBox="1"/>
          <p:nvPr/>
        </p:nvSpPr>
        <p:spPr>
          <a:xfrm>
            <a:off x="5834268" y="6432637"/>
            <a:ext cx="2215826" cy="369332"/>
          </a:xfrm>
          <a:prstGeom prst="rect">
            <a:avLst/>
          </a:prstGeom>
          <a:noFill/>
        </p:spPr>
        <p:txBody>
          <a:bodyPr wrap="square" lIns="91440" tIns="45720" rIns="91440" bIns="45720" anchor="t">
            <a:spAutoFit/>
          </a:bodyPr>
          <a:lstStyle/>
          <a:p>
            <a:r>
              <a:rPr lang="en-GB" sz="1200" u="sng">
                <a:solidFill>
                  <a:srgbClr val="0000FF"/>
                </a:solidFill>
                <a:effectLst/>
                <a:latin typeface="Arial"/>
                <a:ea typeface="Calibri" panose="020F0502020204030204" pitchFamily="34" charset="0"/>
                <a:cs typeface="Calibri"/>
                <a:hlinkClick r:id="rId5"/>
              </a:rPr>
              <a:t>www.</a:t>
            </a:r>
            <a:r>
              <a:rPr lang="en-GB" sz="1200" u="sng">
                <a:solidFill>
                  <a:srgbClr val="0000FF"/>
                </a:solidFill>
                <a:effectLst/>
                <a:latin typeface="Arial"/>
                <a:ea typeface="Calibri" panose="020F0502020204030204" pitchFamily="34" charset="0"/>
                <a:cs typeface="Arial"/>
                <a:hlinkClick r:id="rId5"/>
              </a:rPr>
              <a:t>thecookeryteacher</a:t>
            </a:r>
            <a:r>
              <a:rPr lang="en-GB" sz="1200" u="sng">
                <a:solidFill>
                  <a:srgbClr val="0000FF"/>
                </a:solidFill>
                <a:effectLst/>
                <a:latin typeface="Arial"/>
                <a:ea typeface="Calibri" panose="020F0502020204030204" pitchFamily="34" charset="0"/>
                <a:cs typeface="Calibri"/>
                <a:hlinkClick r:id="rId5"/>
              </a:rPr>
              <a:t>.com</a:t>
            </a:r>
            <a:r>
              <a:rPr lang="en-GB">
                <a:latin typeface="Calibri"/>
                <a:ea typeface="Calibri" panose="020F0502020204030204" pitchFamily="34" charset="0"/>
                <a:cs typeface="Calibri"/>
              </a:rPr>
              <a:t> </a:t>
            </a:r>
            <a:endParaRPr lang="en-GB"/>
          </a:p>
        </p:txBody>
      </p:sp>
      <p:pic>
        <p:nvPicPr>
          <p:cNvPr id="8" name="Picture 11" descr="A picture containing table, cup, plastic, coffee&#10;&#10;Description automatically generated">
            <a:extLst>
              <a:ext uri="{FF2B5EF4-FFF2-40B4-BE49-F238E27FC236}">
                <a16:creationId xmlns:a16="http://schemas.microsoft.com/office/drawing/2014/main" id="{EC2F98CE-7911-31C3-37F7-1353C2D473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1883" y="3429000"/>
            <a:ext cx="1730416" cy="1796720"/>
          </a:xfrm>
          <a:prstGeom prst="rect">
            <a:avLst/>
          </a:prstGeom>
          <a:ln w="25400">
            <a:solidFill>
              <a:srgbClr val="EF9F3F"/>
            </a:solidFill>
          </a:ln>
        </p:spPr>
      </p:pic>
      <p:pic>
        <p:nvPicPr>
          <p:cNvPr id="14" name="Picture 7">
            <a:extLst>
              <a:ext uri="{FF2B5EF4-FFF2-40B4-BE49-F238E27FC236}">
                <a16:creationId xmlns:a16="http://schemas.microsoft.com/office/drawing/2014/main" id="{D02C8110-79D7-1E45-94A4-CFB9EEE2A600}"/>
              </a:ext>
            </a:extLst>
          </p:cNvPr>
          <p:cNvPicPr>
            <a:picLocks noChangeAspect="1"/>
          </p:cNvPicPr>
          <p:nvPr/>
        </p:nvPicPr>
        <p:blipFill>
          <a:blip r:embed="rId4"/>
          <a:stretch>
            <a:fillRect/>
          </a:stretch>
        </p:blipFill>
        <p:spPr>
          <a:xfrm>
            <a:off x="1685455" y="3503514"/>
            <a:ext cx="1917700" cy="1458685"/>
          </a:xfrm>
          <a:prstGeom prst="rect">
            <a:avLst/>
          </a:prstGeom>
          <a:ln w="25400">
            <a:solidFill>
              <a:srgbClr val="EF9F3F"/>
            </a:solidFill>
          </a:ln>
        </p:spPr>
      </p:pic>
    </p:spTree>
    <p:extLst>
      <p:ext uri="{BB962C8B-B14F-4D97-AF65-F5344CB8AC3E}">
        <p14:creationId xmlns:p14="http://schemas.microsoft.com/office/powerpoint/2010/main" val="4199637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E4B8-6911-445F-AB25-1DEF4B479FD7}"/>
              </a:ext>
            </a:extLst>
          </p:cNvPr>
          <p:cNvSpPr>
            <a:spLocks noGrp="1"/>
          </p:cNvSpPr>
          <p:nvPr>
            <p:ph type="ctrTitle"/>
          </p:nvPr>
        </p:nvSpPr>
        <p:spPr/>
        <p:txBody>
          <a:bodyPr/>
          <a:lstStyle/>
          <a:p>
            <a:r>
              <a:rPr lang="en-US">
                <a:latin typeface="Arial"/>
                <a:cs typeface="Arial"/>
              </a:rPr>
              <a:t>Gluten ball samples</a:t>
            </a:r>
            <a:endParaRPr lang="en-US"/>
          </a:p>
        </p:txBody>
      </p:sp>
      <p:pic>
        <p:nvPicPr>
          <p:cNvPr id="4" name="Picture 4" descr="A picture containing food, indoor, doughnut, pastry&#10;&#10;Description automatically generated">
            <a:extLst>
              <a:ext uri="{FF2B5EF4-FFF2-40B4-BE49-F238E27FC236}">
                <a16:creationId xmlns:a16="http://schemas.microsoft.com/office/drawing/2014/main" id="{9AC017CB-1723-4BF3-9485-7874E77D14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0286" y="2576911"/>
            <a:ext cx="3842794" cy="2655425"/>
          </a:xfrm>
          <a:prstGeom prst="rect">
            <a:avLst/>
          </a:prstGeom>
          <a:ln w="25400">
            <a:solidFill>
              <a:srgbClr val="EF9F3F"/>
            </a:solidFill>
          </a:ln>
        </p:spPr>
      </p:pic>
      <p:pic>
        <p:nvPicPr>
          <p:cNvPr id="5" name="Picture 5" descr="A picture containing food, dumpling&#10;&#10;Description automatically generated">
            <a:extLst>
              <a:ext uri="{FF2B5EF4-FFF2-40B4-BE49-F238E27FC236}">
                <a16:creationId xmlns:a16="http://schemas.microsoft.com/office/drawing/2014/main" id="{3FBA4F46-F935-49CE-A087-3A719C3AB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4652" y="2552107"/>
            <a:ext cx="4907457" cy="2656831"/>
          </a:xfrm>
          <a:prstGeom prst="rect">
            <a:avLst/>
          </a:prstGeom>
          <a:ln w="25400">
            <a:solidFill>
              <a:srgbClr val="EF9F3F"/>
            </a:solidFill>
          </a:ln>
        </p:spPr>
      </p:pic>
      <p:sp>
        <p:nvSpPr>
          <p:cNvPr id="6" name="TextBox 5">
            <a:extLst>
              <a:ext uri="{FF2B5EF4-FFF2-40B4-BE49-F238E27FC236}">
                <a16:creationId xmlns:a16="http://schemas.microsoft.com/office/drawing/2014/main" id="{CA312322-EFA2-4FDD-B9A4-6FFDA4A7640F}"/>
              </a:ext>
            </a:extLst>
          </p:cNvPr>
          <p:cNvSpPr txBox="1"/>
          <p:nvPr/>
        </p:nvSpPr>
        <p:spPr>
          <a:xfrm>
            <a:off x="3970183" y="653857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Calibri"/>
              </a:rPr>
              <a:t>Photos by Barbara Monks</a:t>
            </a:r>
          </a:p>
        </p:txBody>
      </p:sp>
      <p:sp>
        <p:nvSpPr>
          <p:cNvPr id="7" name="TextBox 6">
            <a:extLst>
              <a:ext uri="{FF2B5EF4-FFF2-40B4-BE49-F238E27FC236}">
                <a16:creationId xmlns:a16="http://schemas.microsoft.com/office/drawing/2014/main" id="{139BEF97-606B-4102-A061-8EA108F1AD41}"/>
              </a:ext>
            </a:extLst>
          </p:cNvPr>
          <p:cNvSpPr txBox="1"/>
          <p:nvPr/>
        </p:nvSpPr>
        <p:spPr>
          <a:xfrm>
            <a:off x="2775014" y="53525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panose="020B0604020202020204" pitchFamily="34" charset="0"/>
                <a:cs typeface="Arial" panose="020B0604020202020204" pitchFamily="34" charset="0"/>
              </a:rPr>
              <a:t>Raw gluten</a:t>
            </a:r>
          </a:p>
        </p:txBody>
      </p:sp>
      <p:sp>
        <p:nvSpPr>
          <p:cNvPr id="8" name="TextBox 7">
            <a:extLst>
              <a:ext uri="{FF2B5EF4-FFF2-40B4-BE49-F238E27FC236}">
                <a16:creationId xmlns:a16="http://schemas.microsoft.com/office/drawing/2014/main" id="{7EE7BDE7-6628-42CB-ADA6-A70FF4ED1DCA}"/>
              </a:ext>
            </a:extLst>
          </p:cNvPr>
          <p:cNvSpPr txBox="1"/>
          <p:nvPr/>
        </p:nvSpPr>
        <p:spPr>
          <a:xfrm>
            <a:off x="7756415" y="53794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panose="020B0604020202020204" pitchFamily="34" charset="0"/>
                <a:cs typeface="Arial" panose="020B0604020202020204" pitchFamily="34" charset="0"/>
              </a:rPr>
              <a:t>Baked  gluten</a:t>
            </a:r>
          </a:p>
        </p:txBody>
      </p:sp>
      <p:sp>
        <p:nvSpPr>
          <p:cNvPr id="10" name="TextBox 9">
            <a:extLst>
              <a:ext uri="{FF2B5EF4-FFF2-40B4-BE49-F238E27FC236}">
                <a16:creationId xmlns:a16="http://schemas.microsoft.com/office/drawing/2014/main" id="{E2F58C22-9323-4E54-A590-BB8AC6202D57}"/>
              </a:ext>
            </a:extLst>
          </p:cNvPr>
          <p:cNvSpPr txBox="1"/>
          <p:nvPr/>
        </p:nvSpPr>
        <p:spPr>
          <a:xfrm>
            <a:off x="5834268" y="6451928"/>
            <a:ext cx="2215826" cy="369332"/>
          </a:xfrm>
          <a:prstGeom prst="rect">
            <a:avLst/>
          </a:prstGeom>
          <a:noFill/>
        </p:spPr>
        <p:txBody>
          <a:bodyPr wrap="square" lIns="91440" tIns="45720" rIns="91440" bIns="45720" anchor="t">
            <a:spAutoFit/>
          </a:bodyPr>
          <a:lstStyle/>
          <a:p>
            <a:r>
              <a:rPr lang="en-GB" sz="1200" u="sng">
                <a:solidFill>
                  <a:srgbClr val="0000FF"/>
                </a:solidFill>
                <a:effectLst/>
                <a:latin typeface="Arial"/>
                <a:ea typeface="Calibri" panose="020F0502020204030204" pitchFamily="34" charset="0"/>
                <a:cs typeface="Calibri"/>
                <a:hlinkClick r:id="rId5"/>
              </a:rPr>
              <a:t>www.</a:t>
            </a:r>
            <a:r>
              <a:rPr lang="en-GB" sz="1200" u="sng">
                <a:solidFill>
                  <a:srgbClr val="0000FF"/>
                </a:solidFill>
                <a:effectLst/>
                <a:latin typeface="Arial"/>
                <a:ea typeface="Calibri" panose="020F0502020204030204" pitchFamily="34" charset="0"/>
                <a:cs typeface="Arial"/>
                <a:hlinkClick r:id="rId5"/>
              </a:rPr>
              <a:t>thecookeryteacher</a:t>
            </a:r>
            <a:r>
              <a:rPr lang="en-GB" sz="1200" u="sng">
                <a:solidFill>
                  <a:srgbClr val="0000FF"/>
                </a:solidFill>
                <a:effectLst/>
                <a:latin typeface="Arial"/>
                <a:ea typeface="Calibri" panose="020F0502020204030204" pitchFamily="34" charset="0"/>
                <a:cs typeface="Calibri"/>
                <a:hlinkClick r:id="rId5"/>
              </a:rPr>
              <a:t>.com</a:t>
            </a:r>
            <a:r>
              <a:rPr lang="en-GB">
                <a:latin typeface="Calibri"/>
                <a:ea typeface="Calibri" panose="020F0502020204030204" pitchFamily="34" charset="0"/>
                <a:cs typeface="Calibri"/>
              </a:rPr>
              <a:t> </a:t>
            </a:r>
            <a:endParaRPr lang="en-GB"/>
          </a:p>
        </p:txBody>
      </p:sp>
    </p:spTree>
    <p:extLst>
      <p:ext uri="{BB962C8B-B14F-4D97-AF65-F5344CB8AC3E}">
        <p14:creationId xmlns:p14="http://schemas.microsoft.com/office/powerpoint/2010/main" val="620703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E5E81-FDD3-EFDA-87E2-5BFC5ED36D86}"/>
              </a:ext>
            </a:extLst>
          </p:cNvPr>
          <p:cNvSpPr>
            <a:spLocks noGrp="1"/>
          </p:cNvSpPr>
          <p:nvPr>
            <p:ph type="ctrTitle"/>
          </p:nvPr>
        </p:nvSpPr>
        <p:spPr/>
        <p:txBody>
          <a:bodyPr/>
          <a:lstStyle/>
          <a:p>
            <a:r>
              <a:rPr lang="en-GB"/>
              <a:t>Practical activity – the science of cheese</a:t>
            </a:r>
          </a:p>
        </p:txBody>
      </p:sp>
      <p:sp>
        <p:nvSpPr>
          <p:cNvPr id="7" name="TextBox 6">
            <a:extLst>
              <a:ext uri="{FF2B5EF4-FFF2-40B4-BE49-F238E27FC236}">
                <a16:creationId xmlns:a16="http://schemas.microsoft.com/office/drawing/2014/main" id="{E50DB8B1-0D1F-47C5-F233-BAAFCBDC498B}"/>
              </a:ext>
            </a:extLst>
          </p:cNvPr>
          <p:cNvSpPr txBox="1"/>
          <p:nvPr/>
        </p:nvSpPr>
        <p:spPr>
          <a:xfrm>
            <a:off x="1169274" y="2283798"/>
            <a:ext cx="6687388" cy="4093428"/>
          </a:xfrm>
          <a:prstGeom prst="rect">
            <a:avLst/>
          </a:prstGeom>
          <a:noFill/>
        </p:spPr>
        <p:txBody>
          <a:bodyPr wrap="square">
            <a:spAutoFit/>
          </a:bodyPr>
          <a:lstStyle/>
          <a:p>
            <a:pPr marL="0" indent="0">
              <a:buNone/>
            </a:pPr>
            <a:r>
              <a:rPr lang="en-US" sz="2000" b="1" dirty="0">
                <a:latin typeface="Arial"/>
                <a:cs typeface="Arial"/>
              </a:rPr>
              <a:t>Why </a:t>
            </a:r>
            <a:r>
              <a:rPr lang="en-GB" sz="2000" b="1" dirty="0">
                <a:latin typeface="Arial"/>
                <a:cs typeface="Arial"/>
              </a:rPr>
              <a:t>do this?</a:t>
            </a:r>
            <a:endParaRPr lang="en-GB" sz="2000" dirty="0">
              <a:cs typeface="Arial"/>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Learning in lesson: focus on skill/knowledge, not recipe.</a:t>
            </a: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effectLst/>
                <a:latin typeface="Arial" panose="020B0604020202020204" pitchFamily="34" charset="0"/>
                <a:ea typeface="MS Mincho" panose="02020609040205080304" pitchFamily="49" charset="-128"/>
                <a:cs typeface="Arial" panose="020B0604020202020204" pitchFamily="34" charset="0"/>
              </a:rPr>
              <a:t>Made and evaluated within an hour, ideal for shorter lessons. </a:t>
            </a:r>
          </a:p>
          <a:p>
            <a:pPr marL="285750" indent="-285750">
              <a:buFont typeface="Arial" panose="020B0604020202020204" pitchFamily="34" charset="0"/>
              <a:buChar char="•"/>
            </a:pPr>
            <a:r>
              <a:rPr lang="en-GB" sz="2000" dirty="0">
                <a:effectLst/>
                <a:latin typeface="Arial" panose="020B0604020202020204" pitchFamily="34" charset="0"/>
                <a:ea typeface="MS Mincho" panose="02020609040205080304" pitchFamily="49" charset="-128"/>
                <a:cs typeface="Arial" panose="020B0604020202020204" pitchFamily="34" charset="0"/>
              </a:rPr>
              <a:t>Alter</a:t>
            </a:r>
            <a:r>
              <a:rPr lang="en-GB" sz="2000" dirty="0">
                <a:latin typeface="Arial" panose="020B0604020202020204" pitchFamily="34" charset="0"/>
                <a:ea typeface="MS Mincho" panose="02020609040205080304" pitchFamily="49" charset="-128"/>
                <a:cs typeface="Arial" panose="020B0604020202020204" pitchFamily="34" charset="0"/>
              </a:rPr>
              <a:t>native methods can be used to extend activity, e.g. </a:t>
            </a:r>
            <a:r>
              <a:rPr lang="en-GB" sz="2000" dirty="0">
                <a:latin typeface="Arial" panose="020B0604020202020204" pitchFamily="34" charset="0"/>
                <a:ea typeface="MS Mincho" panose="02020609040205080304" pitchFamily="49" charset="-128"/>
                <a:cs typeface="Arial" panose="020B0604020202020204" pitchFamily="34" charset="0"/>
                <a:hlinkClick r:id="rId2"/>
              </a:rPr>
              <a:t>Twarog</a:t>
            </a:r>
            <a:r>
              <a:rPr lang="en-GB" sz="2000" dirty="0">
                <a:latin typeface="Arial" panose="020B0604020202020204" pitchFamily="34" charset="0"/>
                <a:ea typeface="MS Mincho" panose="02020609040205080304" pitchFamily="49" charset="-128"/>
                <a:cs typeface="Arial" panose="020B0604020202020204" pitchFamily="34" charset="0"/>
              </a:rPr>
              <a:t> to make </a:t>
            </a:r>
            <a:r>
              <a:rPr lang="en-GB" sz="2000" dirty="0">
                <a:latin typeface="Arial" panose="020B0604020202020204" pitchFamily="34" charset="0"/>
                <a:ea typeface="MS Mincho" panose="02020609040205080304" pitchFamily="49" charset="-128"/>
                <a:cs typeface="Arial" panose="020B0604020202020204" pitchFamily="34" charset="0"/>
                <a:hlinkClick r:id="rId3"/>
              </a:rPr>
              <a:t>Gzik </a:t>
            </a:r>
            <a:endParaRPr lang="en-GB" sz="2000" dirty="0">
              <a:effectLst/>
              <a:latin typeface="Arial" panose="020B0604020202020204"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r>
              <a:rPr lang="en-GB" sz="2000" dirty="0">
                <a:effectLst/>
                <a:latin typeface="Arial" panose="020B0604020202020204" pitchFamily="34" charset="0"/>
                <a:ea typeface="MS Mincho" panose="02020609040205080304" pitchFamily="49" charset="-128"/>
                <a:cs typeface="Arial" panose="020B0604020202020204" pitchFamily="34" charset="0"/>
              </a:rPr>
              <a:t>Uses ingredients that are easy to source, inexpensive and mostly stored at ambient temperatures.</a:t>
            </a:r>
          </a:p>
          <a:p>
            <a:pPr marL="285750" indent="-285750">
              <a:lnSpc>
                <a:spcPct val="100000"/>
              </a:lnSpc>
              <a:buFont typeface="Arial" panose="020B0604020202020204" pitchFamily="34" charset="0"/>
              <a:buChar char="•"/>
            </a:pPr>
            <a:r>
              <a:rPr lang="en-GB" sz="2000" dirty="0">
                <a:effectLst/>
                <a:latin typeface="Arial"/>
                <a:ea typeface="Cambria"/>
                <a:cs typeface="Times New Roman"/>
              </a:rPr>
              <a:t>Food science: Denaturation, coagulation, heat transfer. </a:t>
            </a:r>
          </a:p>
          <a:p>
            <a:pPr marL="285750" indent="-285750">
              <a:buFont typeface="Arial" panose="020B0604020202020204" pitchFamily="34" charset="0"/>
              <a:buChar char="•"/>
            </a:pPr>
            <a:r>
              <a:rPr lang="en-GB" sz="2000" dirty="0">
                <a:effectLst/>
                <a:latin typeface="Arial" panose="020B0604020202020204" pitchFamily="34" charset="0"/>
                <a:ea typeface="Cambria" panose="02040503050406030204" pitchFamily="18" charset="0"/>
                <a:cs typeface="Times New Roman" panose="02020603050405020304" pitchFamily="18" charset="0"/>
              </a:rPr>
              <a:t>Nutrition science: Dairy and starchy carbohydrates in the diet.</a:t>
            </a:r>
            <a:endParaRPr lang="en-GB" sz="2000" dirty="0">
              <a:effectLst/>
              <a:latin typeface="Arial"/>
              <a:ea typeface="Cambria"/>
              <a:cs typeface="Times New Roman"/>
            </a:endParaRPr>
          </a:p>
          <a:p>
            <a:pPr marL="285750" indent="-285750">
              <a:lnSpc>
                <a:spcPct val="100000"/>
              </a:lnSpc>
              <a:buFont typeface="Arial" panose="020B0604020202020204" pitchFamily="34" charset="0"/>
              <a:buChar char="•"/>
            </a:pPr>
            <a:r>
              <a:rPr lang="en-GB" sz="2000" dirty="0">
                <a:effectLst/>
                <a:latin typeface="Arial" panose="020B0604020202020204" pitchFamily="34" charset="0"/>
                <a:ea typeface="MS Mincho" panose="02020609040205080304" pitchFamily="49" charset="-128"/>
              </a:rPr>
              <a:t>Sensory science: Testing, tasting and evaluation.</a:t>
            </a:r>
            <a:endParaRPr lang="en-GB" sz="2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6B155FA-E6F0-8288-B976-7D427DB1F234}"/>
              </a:ext>
            </a:extLst>
          </p:cNvPr>
          <p:cNvPicPr>
            <a:picLocks noChangeAspect="1"/>
          </p:cNvPicPr>
          <p:nvPr/>
        </p:nvPicPr>
        <p:blipFill>
          <a:blip r:embed="rId4"/>
          <a:stretch>
            <a:fillRect/>
          </a:stretch>
        </p:blipFill>
        <p:spPr>
          <a:xfrm>
            <a:off x="8102247" y="2054043"/>
            <a:ext cx="3868948" cy="2749914"/>
          </a:xfrm>
          <a:prstGeom prst="rect">
            <a:avLst/>
          </a:prstGeom>
          <a:ln w="25400">
            <a:solidFill>
              <a:srgbClr val="EF9F3F"/>
            </a:solidFill>
          </a:ln>
        </p:spPr>
      </p:pic>
      <p:pic>
        <p:nvPicPr>
          <p:cNvPr id="10" name="Picture 9">
            <a:extLst>
              <a:ext uri="{FF2B5EF4-FFF2-40B4-BE49-F238E27FC236}">
                <a16:creationId xmlns:a16="http://schemas.microsoft.com/office/drawing/2014/main" id="{876BCE1C-1920-BA37-AAB0-CB7EBE6F63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8767" y="4455486"/>
            <a:ext cx="2662428" cy="1996821"/>
          </a:xfrm>
          <a:prstGeom prst="rect">
            <a:avLst/>
          </a:prstGeom>
        </p:spPr>
      </p:pic>
    </p:spTree>
    <p:extLst>
      <p:ext uri="{BB962C8B-B14F-4D97-AF65-F5344CB8AC3E}">
        <p14:creationId xmlns:p14="http://schemas.microsoft.com/office/powerpoint/2010/main" val="3200797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CBAB5C4-5602-473B-9D95-400B1B769964}"/>
              </a:ext>
            </a:extLst>
          </p:cNvPr>
          <p:cNvGraphicFramePr>
            <a:graphicFrameLocks noChangeAspect="1"/>
          </p:cNvGraphicFramePr>
          <p:nvPr>
            <p:custDataLst>
              <p:tags r:id="rId1"/>
            </p:custDataLst>
            <p:extLst>
              <p:ext uri="{D42A27DB-BD31-4B8C-83A1-F6EECF244321}">
                <p14:modId xmlns:p14="http://schemas.microsoft.com/office/powerpoint/2010/main" val="37064086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4" name="Object 3" hidden="1">
                        <a:extLst>
                          <a:ext uri="{FF2B5EF4-FFF2-40B4-BE49-F238E27FC236}">
                            <a16:creationId xmlns:a16="http://schemas.microsoft.com/office/drawing/2014/main" id="{8CBAB5C4-5602-473B-9D95-400B1B7699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1163000" y="3243801"/>
            <a:ext cx="9144000" cy="733096"/>
          </a:xfrm>
        </p:spPr>
        <p:txBody>
          <a:bodyPr vert="horz"/>
          <a:lstStyle/>
          <a:p>
            <a:r>
              <a:rPr lang="en-GB">
                <a:latin typeface="Arial" panose="020B0604020202020204" pitchFamily="34" charset="0"/>
                <a:cs typeface="Arial" panose="020B0604020202020204" pitchFamily="34" charset="0"/>
              </a:rPr>
              <a:t>The appliance of science – opportunities in food lessons</a:t>
            </a:r>
            <a:endParaRPr lang="en-US"/>
          </a:p>
        </p:txBody>
      </p:sp>
    </p:spTree>
    <p:extLst>
      <p:ext uri="{BB962C8B-B14F-4D97-AF65-F5344CB8AC3E}">
        <p14:creationId xmlns:p14="http://schemas.microsoft.com/office/powerpoint/2010/main" val="1955166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EAEE-9C25-0975-3169-50A7C6C65431}"/>
              </a:ext>
            </a:extLst>
          </p:cNvPr>
          <p:cNvSpPr>
            <a:spLocks noGrp="1"/>
          </p:cNvSpPr>
          <p:nvPr>
            <p:ph type="ctrTitle"/>
          </p:nvPr>
        </p:nvSpPr>
        <p:spPr>
          <a:xfrm>
            <a:off x="367690" y="1405460"/>
            <a:ext cx="9720000" cy="720000"/>
          </a:xfrm>
        </p:spPr>
        <p:txBody>
          <a:bodyPr/>
          <a:lstStyle/>
          <a:p>
            <a:r>
              <a:rPr lang="en-GB"/>
              <a:t>Making homemade cottage cheese</a:t>
            </a:r>
          </a:p>
        </p:txBody>
      </p:sp>
      <p:pic>
        <p:nvPicPr>
          <p:cNvPr id="4" name="Picture 3" descr="A picture containing indoor, food, flour, pan&#10;&#10;Description automatically generated">
            <a:extLst>
              <a:ext uri="{FF2B5EF4-FFF2-40B4-BE49-F238E27FC236}">
                <a16:creationId xmlns:a16="http://schemas.microsoft.com/office/drawing/2014/main" id="{C140A90B-DC3E-7F1F-8779-BE027C8D4E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690" y="2293273"/>
            <a:ext cx="1903931" cy="2538573"/>
          </a:xfrm>
          <a:prstGeom prst="rect">
            <a:avLst/>
          </a:prstGeom>
          <a:noFill/>
          <a:ln w="25400">
            <a:solidFill>
              <a:srgbClr val="EF9F3F"/>
            </a:solidFill>
          </a:ln>
        </p:spPr>
      </p:pic>
      <p:pic>
        <p:nvPicPr>
          <p:cNvPr id="5" name="Picture 4" descr="A picture containing indoor, food, flour, curd&#10;&#10;Description automatically generated">
            <a:extLst>
              <a:ext uri="{FF2B5EF4-FFF2-40B4-BE49-F238E27FC236}">
                <a16:creationId xmlns:a16="http://schemas.microsoft.com/office/drawing/2014/main" id="{6724821D-AFDB-AE32-E554-91C69D6632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5591" y="2303999"/>
            <a:ext cx="1903932" cy="2539131"/>
          </a:xfrm>
          <a:prstGeom prst="rect">
            <a:avLst/>
          </a:prstGeom>
          <a:noFill/>
          <a:ln w="25400">
            <a:solidFill>
              <a:srgbClr val="EF9F3F"/>
            </a:solidFill>
          </a:ln>
        </p:spPr>
      </p:pic>
      <p:pic>
        <p:nvPicPr>
          <p:cNvPr id="6" name="Picture 5" descr="A picture containing indoor, kitchenware, several&#10;&#10;Description automatically generated">
            <a:extLst>
              <a:ext uri="{FF2B5EF4-FFF2-40B4-BE49-F238E27FC236}">
                <a16:creationId xmlns:a16="http://schemas.microsoft.com/office/drawing/2014/main" id="{B8F3A409-9008-CBA6-0E7D-68BF01FA0C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6880" y="2283798"/>
            <a:ext cx="1913015" cy="2549857"/>
          </a:xfrm>
          <a:prstGeom prst="rect">
            <a:avLst/>
          </a:prstGeom>
          <a:noFill/>
          <a:ln w="25400">
            <a:solidFill>
              <a:srgbClr val="EF9F3F"/>
            </a:solidFill>
          </a:ln>
        </p:spPr>
      </p:pic>
      <p:pic>
        <p:nvPicPr>
          <p:cNvPr id="7" name="Picture 6" descr="A picture containing indoor, sofa, seat&#10;&#10;Description automatically generated">
            <a:extLst>
              <a:ext uri="{FF2B5EF4-FFF2-40B4-BE49-F238E27FC236}">
                <a16:creationId xmlns:a16="http://schemas.microsoft.com/office/drawing/2014/main" id="{05531B54-19C7-8F48-3199-B0BB21E80F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80777" y="2293272"/>
            <a:ext cx="1911775" cy="2549858"/>
          </a:xfrm>
          <a:prstGeom prst="rect">
            <a:avLst/>
          </a:prstGeom>
          <a:noFill/>
          <a:ln w="25400">
            <a:solidFill>
              <a:srgbClr val="EF9F3F"/>
            </a:solidFill>
          </a:ln>
        </p:spPr>
      </p:pic>
      <p:pic>
        <p:nvPicPr>
          <p:cNvPr id="8" name="Picture 7" descr="A bowl of food&#10;&#10;Description automatically generated with low confidence">
            <a:extLst>
              <a:ext uri="{FF2B5EF4-FFF2-40B4-BE49-F238E27FC236}">
                <a16:creationId xmlns:a16="http://schemas.microsoft.com/office/drawing/2014/main" id="{133C46EF-6D7F-7A52-103D-58AC5E32CC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30233" y="2281985"/>
            <a:ext cx="1903931" cy="2538897"/>
          </a:xfrm>
          <a:prstGeom prst="rect">
            <a:avLst/>
          </a:prstGeom>
          <a:noFill/>
          <a:ln w="25400">
            <a:solidFill>
              <a:srgbClr val="EF9F3F"/>
            </a:solidFill>
          </a:ln>
        </p:spPr>
      </p:pic>
      <p:sp>
        <p:nvSpPr>
          <p:cNvPr id="9" name="TextBox 8">
            <a:extLst>
              <a:ext uri="{FF2B5EF4-FFF2-40B4-BE49-F238E27FC236}">
                <a16:creationId xmlns:a16="http://schemas.microsoft.com/office/drawing/2014/main" id="{2E23E51B-AD1A-98C5-2D1C-7372F31DC2F9}"/>
              </a:ext>
            </a:extLst>
          </p:cNvPr>
          <p:cNvSpPr txBox="1"/>
          <p:nvPr/>
        </p:nvSpPr>
        <p:spPr>
          <a:xfrm>
            <a:off x="150454" y="5077404"/>
            <a:ext cx="11357856" cy="923330"/>
          </a:xfrm>
          <a:prstGeom prst="rect">
            <a:avLst/>
          </a:prstGeom>
          <a:noFill/>
        </p:spPr>
        <p:txBody>
          <a:bodyPr wrap="square">
            <a:spAutoFit/>
          </a:bodyPr>
          <a:lstStyle/>
          <a:p>
            <a:r>
              <a:rPr lang="en-GB" b="0" i="0">
                <a:effectLst/>
                <a:latin typeface="arial" panose="020B0604020202020204" pitchFamily="34" charset="0"/>
              </a:rPr>
              <a:t>When lemon juice is added to milk it curdles, a process of coagulation. The pH of milk is 6.8 and that of lemon is 3.5 due to the presence of citric acid. </a:t>
            </a:r>
            <a:r>
              <a:rPr lang="en-GB" i="0">
                <a:effectLst/>
                <a:latin typeface="arial" panose="020B0604020202020204" pitchFamily="34" charset="0"/>
              </a:rPr>
              <a:t>As the pH of the milk drops </a:t>
            </a:r>
            <a:r>
              <a:rPr lang="en-GB">
                <a:latin typeface="arial" panose="020B0604020202020204" pitchFamily="34" charset="0"/>
              </a:rPr>
              <a:t>by</a:t>
            </a:r>
            <a:r>
              <a:rPr lang="en-GB" i="0">
                <a:effectLst/>
                <a:latin typeface="arial" panose="020B0604020202020204" pitchFamily="34" charset="0"/>
              </a:rPr>
              <a:t> adding lemon, the milk curdles </a:t>
            </a:r>
            <a:r>
              <a:rPr lang="en-GB" i="0" err="1">
                <a:effectLst/>
                <a:latin typeface="arial" panose="020B0604020202020204" pitchFamily="34" charset="0"/>
              </a:rPr>
              <a:t>i.e</a:t>
            </a:r>
            <a:r>
              <a:rPr lang="en-GB" i="0">
                <a:effectLst/>
                <a:latin typeface="arial" panose="020B0604020202020204" pitchFamily="34" charset="0"/>
              </a:rPr>
              <a:t> the casein protein molecules attract one another, forming curds.</a:t>
            </a:r>
            <a:endParaRPr lang="en-GB"/>
          </a:p>
        </p:txBody>
      </p:sp>
      <p:sp>
        <p:nvSpPr>
          <p:cNvPr id="12" name="TextBox 11">
            <a:extLst>
              <a:ext uri="{FF2B5EF4-FFF2-40B4-BE49-F238E27FC236}">
                <a16:creationId xmlns:a16="http://schemas.microsoft.com/office/drawing/2014/main" id="{EB52659F-96C5-1FE4-B2DB-0163951340BD}"/>
              </a:ext>
            </a:extLst>
          </p:cNvPr>
          <p:cNvSpPr txBox="1"/>
          <p:nvPr/>
        </p:nvSpPr>
        <p:spPr>
          <a:xfrm>
            <a:off x="150454" y="6059824"/>
            <a:ext cx="10996517" cy="646331"/>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When kefir, buttermilk or yogurt is added to milk, the lactic acid present also increases the acidity of the milk, resulting in coagulation of the casein and forming curds.</a:t>
            </a:r>
          </a:p>
        </p:txBody>
      </p:sp>
    </p:spTree>
    <p:extLst>
      <p:ext uri="{BB962C8B-B14F-4D97-AF65-F5344CB8AC3E}">
        <p14:creationId xmlns:p14="http://schemas.microsoft.com/office/powerpoint/2010/main" val="411832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3889" y="1271175"/>
            <a:ext cx="9720000" cy="720000"/>
          </a:xfrm>
        </p:spPr>
        <p:txBody>
          <a:bodyPr/>
          <a:lstStyle/>
          <a:p>
            <a:r>
              <a:rPr lang="en-US"/>
              <a:t>Cream/curd cheese</a:t>
            </a:r>
            <a:endParaRPr lang="en-GB"/>
          </a:p>
        </p:txBody>
      </p:sp>
      <p:sp>
        <p:nvSpPr>
          <p:cNvPr id="5" name="Text Placeholder 2"/>
          <p:cNvSpPr txBox="1">
            <a:spLocks/>
          </p:cNvSpPr>
          <p:nvPr/>
        </p:nvSpPr>
        <p:spPr>
          <a:xfrm>
            <a:off x="4441864" y="1904089"/>
            <a:ext cx="7387585" cy="4438118"/>
          </a:xfrm>
          <a:prstGeom prst="rect">
            <a:avLst/>
          </a:prstGeom>
          <a:ln w="6350">
            <a:solidFill>
              <a:srgbClr val="D98F1A"/>
            </a:solidFill>
          </a:ln>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GB" sz="2000" b="1">
                <a:latin typeface="Arial" panose="020B0604020202020204" pitchFamily="34" charset="0"/>
                <a:cs typeface="Arial" panose="020B0604020202020204" pitchFamily="34" charset="0"/>
              </a:rPr>
              <a:t>Method</a:t>
            </a:r>
          </a:p>
          <a:p>
            <a:r>
              <a:rPr lang="en-US" sz="1800" b="0">
                <a:effectLst/>
                <a:latin typeface="Arial" panose="020B0604020202020204" pitchFamily="34" charset="0"/>
                <a:ea typeface="MS Mincho" panose="02020609040205080304" pitchFamily="49" charset="-128"/>
                <a:cs typeface="Arial" panose="020B0604020202020204" pitchFamily="34" charset="0"/>
              </a:rPr>
              <a:t>Juice the lemon.</a:t>
            </a:r>
            <a:endParaRPr lang="en-GB" sz="1800" b="1">
              <a:effectLst/>
              <a:latin typeface="Arial" panose="020B0604020202020204" pitchFamily="34" charset="0"/>
              <a:ea typeface="MS Mincho" panose="02020609040205080304" pitchFamily="49" charset="-128"/>
              <a:cs typeface="Arial" panose="020B0604020202020204" pitchFamily="34" charset="0"/>
            </a:endParaRPr>
          </a:p>
          <a:p>
            <a:pPr>
              <a:lnSpc>
                <a:spcPct val="107000"/>
              </a:lnSpc>
              <a:spcAft>
                <a:spcPts val="800"/>
              </a:spcAft>
            </a:pPr>
            <a:r>
              <a:rPr lang="en-US" sz="1800" b="0">
                <a:effectLst/>
                <a:latin typeface="Arial" panose="020B0604020202020204" pitchFamily="34" charset="0"/>
                <a:ea typeface="MS Mincho" panose="02020609040205080304" pitchFamily="49" charset="-128"/>
                <a:cs typeface="Arial" panose="020B0604020202020204" pitchFamily="34" charset="0"/>
              </a:rPr>
              <a:t>Slowly heat the milk and stir in the lemon juice when it reaches </a:t>
            </a:r>
            <a:r>
              <a:rPr lang="en-GB" sz="1800">
                <a:effectLst/>
                <a:latin typeface="Arial" panose="020B0604020202020204" pitchFamily="34" charset="0"/>
                <a:ea typeface="Calibri" panose="020F0502020204030204" pitchFamily="34" charset="0"/>
                <a:cs typeface="Arial" panose="020B0604020202020204" pitchFamily="34" charset="0"/>
              </a:rPr>
              <a:t>37°C.</a:t>
            </a:r>
          </a:p>
          <a:p>
            <a:r>
              <a:rPr lang="en-US" sz="1800" b="0">
                <a:effectLst/>
                <a:latin typeface="Arial" panose="020B0604020202020204" pitchFamily="34" charset="0"/>
                <a:ea typeface="MS Mincho" panose="02020609040205080304" pitchFamily="49" charset="-128"/>
                <a:cs typeface="Arial" panose="020B0604020202020204" pitchFamily="34" charset="0"/>
              </a:rPr>
              <a:t>What happens to the milk as it gets warmer? Write down your observations on this worksheet.</a:t>
            </a:r>
            <a:endParaRPr lang="en-GB" sz="1800" b="1">
              <a:effectLst/>
              <a:latin typeface="Arial" panose="020B0604020202020204" pitchFamily="34" charset="0"/>
              <a:ea typeface="MS Mincho" panose="02020609040205080304" pitchFamily="49" charset="-128"/>
              <a:cs typeface="Arial" panose="020B0604020202020204" pitchFamily="34" charset="0"/>
            </a:endParaRPr>
          </a:p>
          <a:p>
            <a:r>
              <a:rPr lang="en-US" sz="1800" b="0">
                <a:effectLst/>
                <a:latin typeface="Arial" panose="020B0604020202020204" pitchFamily="34" charset="0"/>
                <a:ea typeface="MS Mincho" panose="02020609040205080304" pitchFamily="49" charset="-128"/>
                <a:cs typeface="Arial" panose="020B0604020202020204" pitchFamily="34" charset="0"/>
              </a:rPr>
              <a:t>Remove from the heat at about </a:t>
            </a:r>
            <a:r>
              <a:rPr lang="en-GB" sz="1800">
                <a:effectLst/>
                <a:latin typeface="Arial" panose="020B0604020202020204" pitchFamily="34" charset="0"/>
                <a:ea typeface="Calibri" panose="020F0502020204030204" pitchFamily="34" charset="0"/>
                <a:cs typeface="Arial" panose="020B0604020202020204" pitchFamily="34" charset="0"/>
              </a:rPr>
              <a:t>50°C </a:t>
            </a:r>
            <a:r>
              <a:rPr lang="en-US" sz="1800" b="0">
                <a:effectLst/>
                <a:latin typeface="Arial" panose="020B0604020202020204" pitchFamily="34" charset="0"/>
                <a:ea typeface="MS Mincho" panose="02020609040205080304" pitchFamily="49" charset="-128"/>
                <a:cs typeface="Arial" panose="020B0604020202020204" pitchFamily="34" charset="0"/>
              </a:rPr>
              <a:t>and allow to cool for 5-10 minutes.</a:t>
            </a:r>
            <a:endParaRPr lang="en-GB" sz="1800" b="1">
              <a:effectLst/>
              <a:latin typeface="Arial" panose="020B0604020202020204" pitchFamily="34" charset="0"/>
              <a:ea typeface="MS Mincho" panose="02020609040205080304" pitchFamily="49" charset="-128"/>
              <a:cs typeface="Arial" panose="020B0604020202020204" pitchFamily="34" charset="0"/>
            </a:endParaRPr>
          </a:p>
          <a:p>
            <a:r>
              <a:rPr lang="en-US" sz="1800" b="0">
                <a:effectLst/>
                <a:latin typeface="Arial" panose="020B0604020202020204" pitchFamily="34" charset="0"/>
                <a:ea typeface="MS Mincho" panose="02020609040205080304" pitchFamily="49" charset="-128"/>
                <a:cs typeface="Arial" panose="020B0604020202020204" pitchFamily="34" charset="0"/>
              </a:rPr>
              <a:t>Strain the milk through the muslin cloth*, in a sieve over a bowl.</a:t>
            </a:r>
            <a:endParaRPr lang="en-GB" sz="1800" b="1">
              <a:effectLst/>
              <a:latin typeface="Arial" panose="020B0604020202020204" pitchFamily="34" charset="0"/>
              <a:ea typeface="MS Mincho" panose="02020609040205080304" pitchFamily="49" charset="-128"/>
              <a:cs typeface="Arial" panose="020B0604020202020204" pitchFamily="34" charset="0"/>
            </a:endParaRPr>
          </a:p>
          <a:p>
            <a:r>
              <a:rPr lang="en-US" sz="1800" b="0">
                <a:effectLst/>
                <a:latin typeface="Arial" panose="020B0604020202020204" pitchFamily="34" charset="0"/>
                <a:ea typeface="MS Mincho" panose="02020609040205080304" pitchFamily="49" charset="-128"/>
                <a:cs typeface="Arial" panose="020B0604020202020204" pitchFamily="34" charset="0"/>
              </a:rPr>
              <a:t>Wrap the cloth over the cheese and gently press to help remove the whey.</a:t>
            </a:r>
          </a:p>
          <a:p>
            <a:pPr>
              <a:tabLst>
                <a:tab pos="2743200" algn="ctr"/>
                <a:tab pos="5486400" algn="r"/>
              </a:tabLst>
            </a:pPr>
            <a:r>
              <a:rPr lang="en-GB" sz="1800">
                <a:effectLst/>
                <a:latin typeface="Arial" panose="020B0604020202020204" pitchFamily="34" charset="0"/>
                <a:ea typeface="MS Mincho" panose="02020609040205080304" pitchFamily="49" charset="-128"/>
                <a:cs typeface="Arial" panose="020B0604020202020204" pitchFamily="34" charset="0"/>
              </a:rPr>
              <a:t>Place the cheese into a small container to help form its shape.</a:t>
            </a:r>
          </a:p>
          <a:p>
            <a:pPr>
              <a:tabLst>
                <a:tab pos="2743200" algn="ctr"/>
                <a:tab pos="5486400" algn="r"/>
              </a:tabLst>
            </a:pPr>
            <a:r>
              <a:rPr lang="en-GB" sz="1800">
                <a:effectLst/>
                <a:latin typeface="Arial" panose="020B0604020202020204" pitchFamily="34" charset="0"/>
                <a:ea typeface="MS Mincho" panose="02020609040205080304" pitchFamily="49" charset="-128"/>
                <a:cs typeface="Arial" panose="020B0604020202020204" pitchFamily="34" charset="0"/>
              </a:rPr>
              <a:t>Put the cheese into the fridge to chill.</a:t>
            </a:r>
          </a:p>
          <a:p>
            <a:pPr>
              <a:tabLst>
                <a:tab pos="2743200" algn="ctr"/>
                <a:tab pos="5486400" algn="r"/>
              </a:tabLst>
            </a:pPr>
            <a:r>
              <a:rPr lang="en-GB" sz="1800">
                <a:effectLst/>
                <a:latin typeface="Arial" panose="020B0604020202020204" pitchFamily="34" charset="0"/>
                <a:ea typeface="MS Mincho" panose="02020609040205080304" pitchFamily="49" charset="-128"/>
                <a:cs typeface="Arial" panose="020B0604020202020204" pitchFamily="34" charset="0"/>
              </a:rPr>
              <a:t>When the cheese is ready, fill in the other boxes on the worksheet.</a:t>
            </a:r>
          </a:p>
          <a:p>
            <a:pPr marL="0" lvl="0" indent="0">
              <a:buNone/>
              <a:tabLst>
                <a:tab pos="2743200" algn="ctr"/>
                <a:tab pos="5486400" algn="r"/>
              </a:tabLst>
            </a:pP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buNone/>
            </a:pPr>
            <a:endParaRPr lang="en-GB" sz="1800" b="1">
              <a:effectLst/>
              <a:latin typeface="Arial" panose="020B0604020202020204" pitchFamily="34" charset="0"/>
              <a:ea typeface="MS Mincho" panose="02020609040205080304" pitchFamily="49" charset="-128"/>
            </a:endParaRPr>
          </a:p>
          <a:p>
            <a:pPr marL="0" indent="0">
              <a:lnSpc>
                <a:spcPct val="100000"/>
              </a:lnSpc>
              <a:buNone/>
            </a:pPr>
            <a:endParaRPr lang="en-GB" sz="1200">
              <a:latin typeface="Arial" panose="020B0604020202020204" pitchFamily="34" charset="0"/>
              <a:cs typeface="Arial" panose="020B0604020202020204" pitchFamily="34" charset="0"/>
            </a:endParaRPr>
          </a:p>
          <a:p>
            <a:pPr marL="457200" indent="-457200">
              <a:buFont typeface="Arial"/>
              <a:buAutoNum type="arabicPeriod"/>
            </a:pPr>
            <a:endParaRPr lang="en-US" sz="2000"/>
          </a:p>
        </p:txBody>
      </p:sp>
      <p:sp>
        <p:nvSpPr>
          <p:cNvPr id="3" name="TextBox 2"/>
          <p:cNvSpPr txBox="1"/>
          <p:nvPr/>
        </p:nvSpPr>
        <p:spPr>
          <a:xfrm>
            <a:off x="639882" y="1904089"/>
            <a:ext cx="3647975" cy="1138773"/>
          </a:xfrm>
          <a:prstGeom prst="rect">
            <a:avLst/>
          </a:prstGeom>
          <a:noFill/>
          <a:ln w="6350">
            <a:solidFill>
              <a:srgbClr val="D98F1A"/>
            </a:solidFill>
          </a:ln>
        </p:spPr>
        <p:txBody>
          <a:bodyPr wrap="square" rtlCol="0">
            <a:spAutoFit/>
          </a:bodyPr>
          <a:lstStyle/>
          <a:p>
            <a:r>
              <a:rPr lang="en-US" sz="2000" b="1">
                <a:latin typeface="Arial" panose="020B0604020202020204" pitchFamily="34" charset="0"/>
                <a:cs typeface="Arial" panose="020B0604020202020204" pitchFamily="34" charset="0"/>
              </a:rPr>
              <a:t>Ingredients</a:t>
            </a:r>
            <a:endParaRPr lang="en-GB" sz="2000" b="1">
              <a:latin typeface="Arial" panose="020B0604020202020204" pitchFamily="34" charset="0"/>
              <a:cs typeface="Arial" panose="020B0604020202020204" pitchFamily="34" charset="0"/>
            </a:endParaRPr>
          </a:p>
          <a:p>
            <a:r>
              <a:rPr lang="en-GB" sz="1600">
                <a:solidFill>
                  <a:srgbClr val="000000"/>
                </a:solidFill>
                <a:effectLst/>
                <a:latin typeface="Arial" panose="020B0604020202020204" pitchFamily="34" charset="0"/>
                <a:ea typeface="Times New Roman" panose="02020603050405020304" pitchFamily="18" charset="0"/>
              </a:rPr>
              <a:t>500ml whole milk</a:t>
            </a:r>
            <a:endParaRPr lang="en-GB" sz="1600">
              <a:effectLst/>
              <a:latin typeface="Times New Roman" panose="02020603050405020304" pitchFamily="18" charset="0"/>
              <a:ea typeface="Times New Roman" panose="02020603050405020304" pitchFamily="18" charset="0"/>
            </a:endParaRPr>
          </a:p>
          <a:p>
            <a:r>
              <a:rPr lang="en-GB" sz="1600">
                <a:solidFill>
                  <a:srgbClr val="000000"/>
                </a:solidFill>
                <a:effectLst/>
                <a:latin typeface="Arial" panose="020B0604020202020204" pitchFamily="34" charset="0"/>
                <a:ea typeface="Times New Roman" panose="02020603050405020304" pitchFamily="18" charset="0"/>
              </a:rPr>
              <a:t>1 large lemon (approx. 50ml juice – this can be from a bottle)</a:t>
            </a:r>
            <a:endParaRPr lang="en-GB" sz="160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41F7A326-B1D8-7D8D-6F2E-DC54EB1CE39D}"/>
              </a:ext>
            </a:extLst>
          </p:cNvPr>
          <p:cNvSpPr txBox="1"/>
          <p:nvPr/>
        </p:nvSpPr>
        <p:spPr>
          <a:xfrm>
            <a:off x="4399422" y="6493377"/>
            <a:ext cx="4416894" cy="307777"/>
          </a:xfrm>
          <a:prstGeom prst="rect">
            <a:avLst/>
          </a:prstGeom>
          <a:noFill/>
        </p:spPr>
        <p:txBody>
          <a:bodyPr wrap="square" lIns="91440" tIns="45720" rIns="91440" bIns="45720" rtlCol="0" anchor="t">
            <a:spAutoFit/>
          </a:bodyPr>
          <a:lstStyle/>
          <a:p>
            <a:r>
              <a:rPr lang="en-GB" sz="1400">
                <a:latin typeface="Arial"/>
                <a:cs typeface="Arial"/>
              </a:rPr>
              <a:t>*If you don’t have a muslin cloth, just use a fine sieve</a:t>
            </a:r>
          </a:p>
        </p:txBody>
      </p:sp>
      <p:sp>
        <p:nvSpPr>
          <p:cNvPr id="6" name="TextBox 5">
            <a:extLst>
              <a:ext uri="{FF2B5EF4-FFF2-40B4-BE49-F238E27FC236}">
                <a16:creationId xmlns:a16="http://schemas.microsoft.com/office/drawing/2014/main" id="{C32AEEA2-0B4E-5C28-1EB7-B3D0C01ADA95}"/>
              </a:ext>
            </a:extLst>
          </p:cNvPr>
          <p:cNvSpPr txBox="1"/>
          <p:nvPr/>
        </p:nvSpPr>
        <p:spPr>
          <a:xfrm>
            <a:off x="639883" y="3129948"/>
            <a:ext cx="3647975" cy="3354765"/>
          </a:xfrm>
          <a:prstGeom prst="rect">
            <a:avLst/>
          </a:prstGeom>
          <a:noFill/>
          <a:ln w="6350">
            <a:solidFill>
              <a:srgbClr val="D98F1A"/>
            </a:solidFill>
          </a:ln>
        </p:spPr>
        <p:txBody>
          <a:bodyPr wrap="square" rtlCol="0">
            <a:spAutoFit/>
          </a:bodyPr>
          <a:lstStyle/>
          <a:p>
            <a:r>
              <a:rPr lang="en-GB" sz="2000" b="1">
                <a:latin typeface="Arial" panose="020B0604020202020204" pitchFamily="34" charset="0"/>
                <a:cs typeface="Arial" panose="020B0604020202020204" pitchFamily="34" charset="0"/>
              </a:rPr>
              <a:t>Equipment</a:t>
            </a: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Chopping board – if using a fresh lemon</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Knife – if using a fresh lemon</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Juice squeezer – if using a fresh lemon</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Saucepan </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Measuring jug</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Digital food probe </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Muslin cloth or ‘J cloth’ (if available)</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Sieve</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Bowl</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r>
              <a:rPr lang="en-GB" sz="1600">
                <a:solidFill>
                  <a:srgbClr val="000000"/>
                </a:solidFill>
                <a:effectLst/>
                <a:latin typeface="Arial" panose="020B0604020202020204" pitchFamily="34" charset="0"/>
                <a:ea typeface="Calibri" panose="020F0502020204030204" pitchFamily="34" charset="0"/>
                <a:cs typeface="Arial" panose="020B0604020202020204" pitchFamily="34" charset="0"/>
              </a:rPr>
              <a:t>Small container</a:t>
            </a:r>
            <a:endParaRPr lang="en-GB" sz="16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1753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B315-8491-46A7-96E5-63948037FAB8}"/>
              </a:ext>
            </a:extLst>
          </p:cNvPr>
          <p:cNvSpPr>
            <a:spLocks noGrp="1"/>
          </p:cNvSpPr>
          <p:nvPr>
            <p:ph type="ctrTitle"/>
          </p:nvPr>
        </p:nvSpPr>
        <p:spPr>
          <a:xfrm>
            <a:off x="511835" y="1240569"/>
            <a:ext cx="9720000" cy="720000"/>
          </a:xfrm>
        </p:spPr>
        <p:txBody>
          <a:bodyPr/>
          <a:lstStyle/>
          <a:p>
            <a:r>
              <a:rPr lang="en-GB" sz="3600">
                <a:latin typeface="Arial"/>
                <a:cs typeface="Arial"/>
              </a:rPr>
              <a:t>Twarog (homemade cottage cheese)</a:t>
            </a:r>
            <a:endParaRPr lang="en-GB" sz="3600" b="0">
              <a:latin typeface="Arial"/>
              <a:cs typeface="Arial"/>
            </a:endParaRPr>
          </a:p>
          <a:p>
            <a:br>
              <a:rPr lang="en-GB" sz="3600"/>
            </a:br>
            <a:endParaRPr lang="en-GB"/>
          </a:p>
        </p:txBody>
      </p:sp>
      <p:sp>
        <p:nvSpPr>
          <p:cNvPr id="8" name="TextBox 7">
            <a:extLst>
              <a:ext uri="{FF2B5EF4-FFF2-40B4-BE49-F238E27FC236}">
                <a16:creationId xmlns:a16="http://schemas.microsoft.com/office/drawing/2014/main" id="{17CE176B-08D5-44CA-BF88-7424D5A92C23}"/>
              </a:ext>
            </a:extLst>
          </p:cNvPr>
          <p:cNvSpPr txBox="1"/>
          <p:nvPr/>
        </p:nvSpPr>
        <p:spPr>
          <a:xfrm>
            <a:off x="396834" y="1928890"/>
            <a:ext cx="3690298" cy="2369880"/>
          </a:xfrm>
          <a:prstGeom prst="rect">
            <a:avLst/>
          </a:prstGeom>
          <a:noFill/>
          <a:ln w="12700">
            <a:solidFill>
              <a:srgbClr val="D98F1A"/>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Arial"/>
                <a:cs typeface="Arial"/>
              </a:rPr>
              <a:t>Ingredients</a:t>
            </a:r>
          </a:p>
          <a:p>
            <a:r>
              <a:rPr lang="en-US" sz="2000">
                <a:latin typeface="Arial"/>
                <a:ea typeface="+mn-lt"/>
                <a:cs typeface="+mn-lt"/>
              </a:rPr>
              <a:t>1.136 </a:t>
            </a:r>
            <a:r>
              <a:rPr lang="en-US" sz="2000" err="1">
                <a:latin typeface="Arial"/>
                <a:ea typeface="+mn-lt"/>
                <a:cs typeface="+mn-lt"/>
              </a:rPr>
              <a:t>litres</a:t>
            </a:r>
            <a:r>
              <a:rPr lang="en-US" sz="2000">
                <a:latin typeface="Arial"/>
                <a:ea typeface="+mn-lt"/>
                <a:cs typeface="+mn-lt"/>
              </a:rPr>
              <a:t> (2 pints) fresh, full fat milk</a:t>
            </a:r>
            <a:endParaRPr lang="en-US" sz="2000">
              <a:latin typeface="Arial"/>
              <a:ea typeface="Calibri"/>
              <a:cs typeface="Calibri"/>
            </a:endParaRPr>
          </a:p>
          <a:p>
            <a:r>
              <a:rPr lang="en-GB" sz="2000">
                <a:latin typeface="Arial"/>
                <a:ea typeface="+mn-lt"/>
                <a:cs typeface="+mn-lt"/>
              </a:rPr>
              <a:t>225g kefir, buttermilk or natural yogurt</a:t>
            </a:r>
            <a:endParaRPr lang="en-US" sz="2000">
              <a:latin typeface="Arial"/>
              <a:ea typeface="+mn-lt"/>
              <a:cs typeface="+mn-lt"/>
            </a:endParaRPr>
          </a:p>
          <a:p>
            <a:endParaRPr lang="en-GB" sz="1600">
              <a:latin typeface="Arial"/>
              <a:ea typeface="MS Mincho" panose="02020609040205080304" pitchFamily="49" charset="-128"/>
              <a:cs typeface="Times New Roman" panose="02020603050405020304" pitchFamily="18" charset="0"/>
            </a:endParaRPr>
          </a:p>
          <a:p>
            <a:r>
              <a:rPr lang="en-GB" sz="1600">
                <a:latin typeface="Arial"/>
                <a:ea typeface="MS Mincho" panose="02020609040205080304" pitchFamily="49" charset="-128"/>
                <a:cs typeface="Times New Roman" panose="02020603050405020304" pitchFamily="18" charset="0"/>
              </a:rPr>
              <a:t>These ingredients can be halved for a smaller quantity of cheese.</a:t>
            </a:r>
          </a:p>
        </p:txBody>
      </p:sp>
      <p:sp>
        <p:nvSpPr>
          <p:cNvPr id="10" name="TextBox 9">
            <a:extLst>
              <a:ext uri="{FF2B5EF4-FFF2-40B4-BE49-F238E27FC236}">
                <a16:creationId xmlns:a16="http://schemas.microsoft.com/office/drawing/2014/main" id="{53DD69BD-6794-4C7C-8FF5-49ECA3B04F45}"/>
              </a:ext>
            </a:extLst>
          </p:cNvPr>
          <p:cNvSpPr txBox="1"/>
          <p:nvPr/>
        </p:nvSpPr>
        <p:spPr>
          <a:xfrm>
            <a:off x="4202133" y="1928890"/>
            <a:ext cx="7665882" cy="3170099"/>
          </a:xfrm>
          <a:prstGeom prst="rect">
            <a:avLst/>
          </a:prstGeom>
          <a:noFill/>
          <a:ln w="12700">
            <a:solidFill>
              <a:srgbClr val="D98F1A"/>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Arial"/>
                <a:cs typeface="Arial"/>
              </a:rPr>
              <a:t>Method</a:t>
            </a:r>
          </a:p>
          <a:p>
            <a:pPr marL="285750" indent="-285750">
              <a:buFont typeface="Arial"/>
              <a:buChar char="•"/>
            </a:pPr>
            <a:r>
              <a:rPr lang="en-GB" sz="2000">
                <a:latin typeface="Arial"/>
                <a:ea typeface="+mn-lt"/>
                <a:cs typeface="+mn-lt"/>
              </a:rPr>
              <a:t>Pour the milk into a large saucepan and heat for a few minutes over a medium heat.</a:t>
            </a:r>
            <a:endParaRPr lang="en-US" sz="2000">
              <a:latin typeface="Arial"/>
              <a:ea typeface="+mn-lt"/>
              <a:cs typeface="+mn-lt"/>
            </a:endParaRPr>
          </a:p>
          <a:p>
            <a:pPr marL="285750" indent="-285750">
              <a:buFont typeface="Arial"/>
              <a:buChar char="•"/>
            </a:pPr>
            <a:r>
              <a:rPr lang="en-GB" sz="2000">
                <a:latin typeface="Arial"/>
                <a:ea typeface="+mn-lt"/>
                <a:cs typeface="+mn-lt"/>
              </a:rPr>
              <a:t>When it is warm, reduce the heat to low.</a:t>
            </a:r>
            <a:endParaRPr lang="en-US" sz="2000">
              <a:latin typeface="Arial"/>
              <a:ea typeface="+mn-lt"/>
              <a:cs typeface="+mn-lt"/>
            </a:endParaRPr>
          </a:p>
          <a:p>
            <a:pPr marL="285750" indent="-285750">
              <a:buFont typeface="Arial"/>
              <a:buChar char="•"/>
            </a:pPr>
            <a:r>
              <a:rPr lang="en-GB" sz="2000">
                <a:latin typeface="Arial"/>
                <a:ea typeface="+mn-lt"/>
                <a:cs typeface="+mn-lt"/>
              </a:rPr>
              <a:t>Add the kefir, buttermilk or yogurt and mix gently.</a:t>
            </a:r>
            <a:endParaRPr lang="en-US" sz="2000">
              <a:latin typeface="Arial"/>
              <a:ea typeface="+mn-lt"/>
              <a:cs typeface="+mn-lt"/>
            </a:endParaRPr>
          </a:p>
          <a:p>
            <a:pPr marL="285750" indent="-285750">
              <a:buFont typeface="Arial"/>
              <a:buChar char="•"/>
            </a:pPr>
            <a:r>
              <a:rPr lang="en-GB" sz="2000">
                <a:latin typeface="Arial"/>
                <a:ea typeface="+mn-lt"/>
                <a:cs typeface="+mn-lt"/>
              </a:rPr>
              <a:t>Heat until you notice the separating whey.</a:t>
            </a:r>
            <a:endParaRPr lang="en-US" sz="2000">
              <a:latin typeface="Arial"/>
              <a:ea typeface="+mn-lt"/>
              <a:cs typeface="+mn-lt"/>
            </a:endParaRPr>
          </a:p>
          <a:p>
            <a:pPr marL="285750" indent="-285750">
              <a:buFont typeface="Arial"/>
              <a:buChar char="•"/>
            </a:pPr>
            <a:r>
              <a:rPr lang="en-GB" sz="2000">
                <a:latin typeface="Arial"/>
                <a:ea typeface="+mn-lt"/>
                <a:cs typeface="+mn-lt"/>
              </a:rPr>
              <a:t>Remove the curds with a slotted spoon and place in a sieve lined with muslin, cheesecloth or a clean dish cloth.</a:t>
            </a:r>
            <a:endParaRPr lang="en-US" sz="2000">
              <a:latin typeface="Arial"/>
              <a:ea typeface="+mn-lt"/>
              <a:cs typeface="+mn-lt"/>
            </a:endParaRPr>
          </a:p>
          <a:p>
            <a:pPr marL="285750" indent="-285750">
              <a:buFont typeface="Arial"/>
              <a:buChar char="•"/>
            </a:pPr>
            <a:r>
              <a:rPr lang="en-GB" sz="2000">
                <a:latin typeface="Arial"/>
                <a:ea typeface="+mn-lt"/>
                <a:cs typeface="+mn-lt"/>
              </a:rPr>
              <a:t>Leave to drain any remaining whey.</a:t>
            </a:r>
            <a:endParaRPr lang="en-US" sz="2000">
              <a:latin typeface="Arial"/>
              <a:ea typeface="+mn-lt"/>
              <a:cs typeface="+mn-lt"/>
            </a:endParaRPr>
          </a:p>
          <a:p>
            <a:pPr marL="285750" indent="-285750">
              <a:buFont typeface="Arial"/>
              <a:buChar char="•"/>
            </a:pPr>
            <a:r>
              <a:rPr lang="en-GB" sz="2000">
                <a:latin typeface="Arial"/>
                <a:ea typeface="+mn-lt"/>
                <a:cs typeface="+mn-lt"/>
              </a:rPr>
              <a:t>Store in the refrigerator.</a:t>
            </a:r>
            <a:endParaRPr lang="en-US" sz="2000">
              <a:latin typeface="Arial"/>
              <a:ea typeface="+mn-lt"/>
              <a:cs typeface="+mn-lt"/>
            </a:endParaRPr>
          </a:p>
        </p:txBody>
      </p:sp>
      <p:sp>
        <p:nvSpPr>
          <p:cNvPr id="3" name="TextBox 2">
            <a:extLst>
              <a:ext uri="{FF2B5EF4-FFF2-40B4-BE49-F238E27FC236}">
                <a16:creationId xmlns:a16="http://schemas.microsoft.com/office/drawing/2014/main" id="{98CB8F1D-6D3B-A2F3-3E47-06A685CF1D88}"/>
              </a:ext>
            </a:extLst>
          </p:cNvPr>
          <p:cNvSpPr txBox="1"/>
          <p:nvPr/>
        </p:nvSpPr>
        <p:spPr>
          <a:xfrm>
            <a:off x="342653" y="5213170"/>
            <a:ext cx="9406272" cy="1477328"/>
          </a:xfrm>
          <a:prstGeom prst="rect">
            <a:avLst/>
          </a:prstGeom>
          <a:noFill/>
        </p:spPr>
        <p:txBody>
          <a:bodyPr wrap="square" rtlCol="0">
            <a:spAutoFit/>
          </a:bodyPr>
          <a:lstStyle/>
          <a:p>
            <a:pPr marL="342900" lvl="0" indent="-342900">
              <a:buFont typeface="Symbol" panose="05050102010706020507" pitchFamily="18" charset="2"/>
              <a:buChar char=""/>
            </a:pPr>
            <a:r>
              <a:rPr lang="en-US" sz="1800">
                <a:effectLst/>
                <a:latin typeface="Arial" panose="020B0604020202020204" pitchFamily="34" charset="0"/>
                <a:ea typeface="MS Mincho" panose="02020609040205080304" pitchFamily="49" charset="-128"/>
              </a:rPr>
              <a:t>Use your homemade cottage cheese to make </a:t>
            </a:r>
            <a:r>
              <a:rPr lang="en-US" sz="1800">
                <a:effectLst/>
                <a:latin typeface="Arial" panose="020B0604020202020204" pitchFamily="34" charset="0"/>
                <a:ea typeface="MS Mincho" panose="02020609040205080304" pitchFamily="49" charset="-128"/>
                <a:hlinkClick r:id="rId3"/>
              </a:rPr>
              <a:t>Gzik</a:t>
            </a:r>
            <a:r>
              <a:rPr lang="en-US" sz="1800">
                <a:effectLst/>
                <a:latin typeface="Arial" panose="020B0604020202020204" pitchFamily="34" charset="0"/>
                <a:ea typeface="MS Mincho" panose="02020609040205080304" pitchFamily="49" charset="-128"/>
              </a:rPr>
              <a:t>.</a:t>
            </a:r>
            <a:endParaRPr lang="en-GB" sz="1800">
              <a:effectLst/>
              <a:latin typeface="Arial" panose="020B0604020202020204" pitchFamily="34" charset="0"/>
              <a:ea typeface="MS Mincho" panose="02020609040205080304" pitchFamily="49" charset="-128"/>
            </a:endParaRPr>
          </a:p>
          <a:p>
            <a:pPr marL="342900" lvl="0" indent="-342900">
              <a:buFont typeface="Symbol" panose="05050102010706020507" pitchFamily="18" charset="2"/>
              <a:buChar char=""/>
            </a:pPr>
            <a:r>
              <a:rPr lang="en-US" sz="1800">
                <a:effectLst/>
                <a:latin typeface="Arial" panose="020B0604020202020204" pitchFamily="34" charset="0"/>
                <a:ea typeface="MS Mincho" panose="02020609040205080304" pitchFamily="49" charset="-128"/>
              </a:rPr>
              <a:t>Use whole or semi skimmed milk not UHT. </a:t>
            </a:r>
            <a:endParaRPr lang="en-GB" sz="1800">
              <a:effectLst/>
              <a:latin typeface="Arial" panose="020B0604020202020204" pitchFamily="34" charset="0"/>
              <a:ea typeface="MS Mincho" panose="02020609040205080304" pitchFamily="49" charset="-128"/>
            </a:endParaRPr>
          </a:p>
          <a:p>
            <a:r>
              <a:rPr lang="en-US" sz="1800">
                <a:effectLst/>
                <a:latin typeface="Arial" panose="020B0604020202020204" pitchFamily="34" charset="0"/>
                <a:ea typeface="MS Mincho" panose="02020609040205080304" pitchFamily="49" charset="-128"/>
              </a:rPr>
              <a:t> </a:t>
            </a:r>
            <a:endParaRPr lang="en-GB" sz="1800">
              <a:effectLst/>
              <a:latin typeface="Arial" panose="020B0604020202020204" pitchFamily="34" charset="0"/>
              <a:ea typeface="MS Mincho" panose="02020609040205080304" pitchFamily="49" charset="-128"/>
            </a:endParaRPr>
          </a:p>
          <a:p>
            <a:r>
              <a:rPr lang="en-US" sz="1800">
                <a:effectLst/>
                <a:latin typeface="Arial" panose="020B0604020202020204" pitchFamily="34" charset="0"/>
                <a:ea typeface="MS Mincho" panose="02020609040205080304" pitchFamily="49" charset="-128"/>
              </a:rPr>
              <a:t>Note: If using buttermilk, it will take longer than kefir or natural yogurt to form curds and whey. The resulting cottage cheese will also be softer in texture.</a:t>
            </a:r>
            <a:endParaRPr lang="en-GB" sz="1800">
              <a:effectLst/>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857531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29972-6D6E-0F1B-7FCC-EB2F09F7E28B}"/>
              </a:ext>
            </a:extLst>
          </p:cNvPr>
          <p:cNvSpPr>
            <a:spLocks noGrp="1"/>
          </p:cNvSpPr>
          <p:nvPr>
            <p:ph type="ctrTitle"/>
          </p:nvPr>
        </p:nvSpPr>
        <p:spPr/>
        <p:txBody>
          <a:bodyPr/>
          <a:lstStyle/>
          <a:p>
            <a:r>
              <a:rPr lang="en-GB"/>
              <a:t>Cheese on toast</a:t>
            </a:r>
          </a:p>
        </p:txBody>
      </p:sp>
      <p:sp>
        <p:nvSpPr>
          <p:cNvPr id="3" name="Subtitle 2">
            <a:extLst>
              <a:ext uri="{FF2B5EF4-FFF2-40B4-BE49-F238E27FC236}">
                <a16:creationId xmlns:a16="http://schemas.microsoft.com/office/drawing/2014/main" id="{ECB171F0-C773-62B0-3660-68703B660CFD}"/>
              </a:ext>
            </a:extLst>
          </p:cNvPr>
          <p:cNvSpPr>
            <a:spLocks noGrp="1"/>
          </p:cNvSpPr>
          <p:nvPr>
            <p:ph type="subTitle" idx="1"/>
          </p:nvPr>
        </p:nvSpPr>
        <p:spPr>
          <a:xfrm>
            <a:off x="1169276" y="2571092"/>
            <a:ext cx="6211238" cy="3600000"/>
          </a:xfrm>
        </p:spPr>
        <p:txBody>
          <a:bodyPr/>
          <a:lstStyle/>
          <a:p>
            <a:pPr marL="342900" lvl="0" indent="-342900">
              <a:buFont typeface="Symbol" panose="05050102010706020507" pitchFamily="18" charset="2"/>
              <a:buChar char=""/>
              <a:tabLst>
                <a:tab pos="2743200" algn="ctr"/>
                <a:tab pos="5486400" algn="r"/>
              </a:tabLst>
            </a:pPr>
            <a:r>
              <a:rPr lang="en-GB">
                <a:effectLst/>
                <a:latin typeface="Arial" panose="020B0604020202020204" pitchFamily="34" charset="0"/>
                <a:ea typeface="MS Mincho" panose="02020609040205080304" pitchFamily="49" charset="-128"/>
                <a:cs typeface="Times New Roman" panose="02020603050405020304" pitchFamily="18" charset="0"/>
              </a:rPr>
              <a:t>When the cheese is ready, fill in the other boxes on the worksheet.</a:t>
            </a:r>
            <a:endParaRPr lang="en-GB">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tabLst>
                <a:tab pos="2743200" algn="ctr"/>
                <a:tab pos="5486400" algn="r"/>
              </a:tabLst>
            </a:pPr>
            <a:r>
              <a:rPr lang="en-GB">
                <a:effectLst/>
                <a:latin typeface="Arial" panose="020B0604020202020204" pitchFamily="34" charset="0"/>
                <a:ea typeface="MS Mincho" panose="02020609040205080304" pitchFamily="49" charset="-128"/>
                <a:cs typeface="Times New Roman" panose="02020603050405020304" pitchFamily="18" charset="0"/>
              </a:rPr>
              <a:t>Smell and taste the untoasted bread.</a:t>
            </a:r>
            <a:endParaRPr lang="en-GB">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anose="05050102010706020507" pitchFamily="18" charset="2"/>
              <a:buChar char=""/>
              <a:tabLst>
                <a:tab pos="2743200" algn="ctr"/>
                <a:tab pos="5486400" algn="r"/>
              </a:tabLst>
            </a:pPr>
            <a:r>
              <a:rPr lang="en-GB">
                <a:effectLst/>
                <a:latin typeface="Arial" panose="020B0604020202020204" pitchFamily="34" charset="0"/>
                <a:ea typeface="MS Mincho" panose="02020609040205080304" pitchFamily="49" charset="-128"/>
                <a:cs typeface="Times New Roman" panose="02020603050405020304" pitchFamily="18" charset="0"/>
              </a:rPr>
              <a:t>Now toast the bread. How has the heat changed the look, smell and taste of the bread? Write down your observations.</a:t>
            </a:r>
            <a:endParaRPr lang="en-GB">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endParaRPr lang="en-GB"/>
          </a:p>
        </p:txBody>
      </p:sp>
      <p:pic>
        <p:nvPicPr>
          <p:cNvPr id="10" name="Picture 9">
            <a:extLst>
              <a:ext uri="{FF2B5EF4-FFF2-40B4-BE49-F238E27FC236}">
                <a16:creationId xmlns:a16="http://schemas.microsoft.com/office/drawing/2014/main" id="{C2CC1373-EB08-D832-0A0A-BFD643B9A7DB}"/>
              </a:ext>
            </a:extLst>
          </p:cNvPr>
          <p:cNvPicPr>
            <a:picLocks noChangeAspect="1"/>
          </p:cNvPicPr>
          <p:nvPr/>
        </p:nvPicPr>
        <p:blipFill>
          <a:blip r:embed="rId2"/>
          <a:stretch>
            <a:fillRect/>
          </a:stretch>
        </p:blipFill>
        <p:spPr>
          <a:xfrm>
            <a:off x="8124019" y="1981637"/>
            <a:ext cx="3868948" cy="2749914"/>
          </a:xfrm>
          <a:prstGeom prst="rect">
            <a:avLst/>
          </a:prstGeom>
          <a:ln w="25400">
            <a:solidFill>
              <a:srgbClr val="EF9F3F"/>
            </a:solidFill>
          </a:ln>
        </p:spPr>
      </p:pic>
      <p:pic>
        <p:nvPicPr>
          <p:cNvPr id="11" name="Picture 10">
            <a:extLst>
              <a:ext uri="{FF2B5EF4-FFF2-40B4-BE49-F238E27FC236}">
                <a16:creationId xmlns:a16="http://schemas.microsoft.com/office/drawing/2014/main" id="{D4B6231B-973E-6038-6F45-A3F96812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404" y="4295791"/>
            <a:ext cx="2662428" cy="1996821"/>
          </a:xfrm>
          <a:prstGeom prst="rect">
            <a:avLst/>
          </a:prstGeom>
          <a:ln w="25400">
            <a:solidFill>
              <a:srgbClr val="EF9F3F"/>
            </a:solidFill>
          </a:ln>
        </p:spPr>
      </p:pic>
    </p:spTree>
    <p:extLst>
      <p:ext uri="{BB962C8B-B14F-4D97-AF65-F5344CB8AC3E}">
        <p14:creationId xmlns:p14="http://schemas.microsoft.com/office/powerpoint/2010/main" val="1312648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8C5B-A65A-4C89-AA39-B91E0E3AE4C2}"/>
              </a:ext>
            </a:extLst>
          </p:cNvPr>
          <p:cNvSpPr>
            <a:spLocks noGrp="1"/>
          </p:cNvSpPr>
          <p:nvPr>
            <p:ph type="ctrTitle"/>
          </p:nvPr>
        </p:nvSpPr>
        <p:spPr/>
        <p:txBody>
          <a:bodyPr/>
          <a:lstStyle/>
          <a:p>
            <a:r>
              <a:rPr lang="en-US">
                <a:latin typeface="Arial"/>
                <a:cs typeface="Arial"/>
              </a:rPr>
              <a:t>Dextrinisation and Maillard reaction</a:t>
            </a:r>
            <a:endParaRPr lang="en-US"/>
          </a:p>
        </p:txBody>
      </p:sp>
      <p:sp>
        <p:nvSpPr>
          <p:cNvPr id="3" name="Subtitle 2">
            <a:extLst>
              <a:ext uri="{FF2B5EF4-FFF2-40B4-BE49-F238E27FC236}">
                <a16:creationId xmlns:a16="http://schemas.microsoft.com/office/drawing/2014/main" id="{65D20E8C-986C-4861-B2B2-B00AA6046093}"/>
              </a:ext>
            </a:extLst>
          </p:cNvPr>
          <p:cNvSpPr>
            <a:spLocks noGrp="1"/>
          </p:cNvSpPr>
          <p:nvPr>
            <p:ph type="subTitle" idx="1"/>
          </p:nvPr>
        </p:nvSpPr>
        <p:spPr>
          <a:xfrm>
            <a:off x="1169276" y="2571092"/>
            <a:ext cx="4930286" cy="3600000"/>
          </a:xfrm>
        </p:spPr>
        <p:txBody>
          <a:bodyPr/>
          <a:lstStyle/>
          <a:p>
            <a:pPr marL="0" indent="0">
              <a:buNone/>
            </a:pPr>
            <a:r>
              <a:rPr lang="en-US" b="1">
                <a:latin typeface="Arial"/>
                <a:cs typeface="Arial"/>
              </a:rPr>
              <a:t>Dextrinisation</a:t>
            </a:r>
          </a:p>
          <a:p>
            <a:pPr marL="0" indent="0">
              <a:buNone/>
            </a:pPr>
            <a:r>
              <a:rPr lang="en-US">
                <a:latin typeface="Arial"/>
                <a:cs typeface="Arial"/>
              </a:rPr>
              <a:t>During the (dry) heating process, starches within food are broken down by a chemical reaction into sugars called dextrin. </a:t>
            </a:r>
          </a:p>
          <a:p>
            <a:pPr marL="0" indent="0">
              <a:buNone/>
            </a:pPr>
            <a:r>
              <a:rPr lang="en-US">
                <a:latin typeface="Arial"/>
                <a:cs typeface="Arial"/>
              </a:rPr>
              <a:t>Dextrins are brown in colour and have a distinct taste and consistency. </a:t>
            </a:r>
            <a:endParaRPr lang="en-US"/>
          </a:p>
          <a:p>
            <a:pPr marL="0" indent="0">
              <a:buNone/>
            </a:pPr>
            <a:r>
              <a:rPr lang="en-US">
                <a:latin typeface="Arial"/>
                <a:cs typeface="Arial"/>
              </a:rPr>
              <a:t>Dextrinisation happens when bread is toasted, cakes and biscuits are baked.</a:t>
            </a: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sp>
        <p:nvSpPr>
          <p:cNvPr id="7" name="Subtitle 2">
            <a:extLst>
              <a:ext uri="{FF2B5EF4-FFF2-40B4-BE49-F238E27FC236}">
                <a16:creationId xmlns:a16="http://schemas.microsoft.com/office/drawing/2014/main" id="{753A1D20-C56E-486D-97A7-D94FEB6AB493}"/>
              </a:ext>
            </a:extLst>
          </p:cNvPr>
          <p:cNvSpPr txBox="1">
            <a:spLocks/>
          </p:cNvSpPr>
          <p:nvPr/>
        </p:nvSpPr>
        <p:spPr>
          <a:xfrm>
            <a:off x="6619390" y="2569278"/>
            <a:ext cx="5111714"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US" b="1">
                <a:latin typeface="Arial"/>
                <a:cs typeface="Arial"/>
              </a:rPr>
              <a:t>Maillard reaction</a:t>
            </a:r>
          </a:p>
          <a:p>
            <a:pPr marL="0" indent="0">
              <a:buNone/>
            </a:pPr>
            <a:r>
              <a:rPr lang="en-US">
                <a:latin typeface="Arial"/>
                <a:cs typeface="Arial"/>
              </a:rPr>
              <a:t>The Maillard reaction creates flavour and changes the colour of food.</a:t>
            </a:r>
          </a:p>
          <a:p>
            <a:pPr marL="0" indent="0">
              <a:buNone/>
            </a:pPr>
            <a:r>
              <a:rPr lang="en-US">
                <a:latin typeface="Arial"/>
                <a:cs typeface="Arial"/>
              </a:rPr>
              <a:t>It is a chemical reaction between an amino acid (found in proteins) and a reducing sugar, usually requiring the addition of heat.</a:t>
            </a:r>
            <a:endParaRPr lang="en-US"/>
          </a:p>
          <a:p>
            <a:pPr marL="0" indent="0">
              <a:buNone/>
            </a:pPr>
            <a:r>
              <a:rPr lang="en-US">
                <a:latin typeface="Arial"/>
                <a:cs typeface="Arial"/>
              </a:rPr>
              <a:t>This is called non-enzymic browning. </a:t>
            </a:r>
            <a:endParaRPr lang="en-US"/>
          </a:p>
          <a:p>
            <a:pPr marL="0" indent="0">
              <a:buNone/>
            </a:pPr>
            <a:r>
              <a:rPr lang="en-US">
                <a:latin typeface="Arial"/>
                <a:cs typeface="Arial"/>
              </a:rPr>
              <a:t>The reaction gives complex flavours to many foods such as roast meat or roasted coffee beans. Associated with roasting, baking and frying. </a:t>
            </a:r>
            <a:endParaRPr lang="en-US"/>
          </a:p>
          <a:p>
            <a:pPr marL="0" indent="0">
              <a:buFont typeface="Arial" charset="0"/>
              <a:buNone/>
            </a:pPr>
            <a:endParaRPr lang="en-US"/>
          </a:p>
          <a:p>
            <a:pPr marL="0" indent="0">
              <a:buFont typeface="Arial" charset="0"/>
              <a:buNone/>
            </a:pPr>
            <a:endParaRPr lang="en-US"/>
          </a:p>
          <a:p>
            <a:pPr marL="0" indent="0">
              <a:buFont typeface="Arial" charset="0"/>
              <a:buNone/>
            </a:pPr>
            <a:endParaRPr lang="en-US"/>
          </a:p>
          <a:p>
            <a:pPr marL="0" indent="0">
              <a:buFont typeface="Arial" charse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pic>
        <p:nvPicPr>
          <p:cNvPr id="10" name="Picture 9" descr="Tender beef Fillet Steaks with Tarragon and Shallot Butter recipe. Served on a bed of mushy pees. ">
            <a:extLst>
              <a:ext uri="{FF2B5EF4-FFF2-40B4-BE49-F238E27FC236}">
                <a16:creationId xmlns:a16="http://schemas.microsoft.com/office/drawing/2014/main" id="{E60A0788-2446-480A-999B-EF9EE03AFF3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0845" y="5665654"/>
            <a:ext cx="1541928" cy="92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35A284D-8BE9-4757-85CB-A2318056BA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1808" y="5292007"/>
            <a:ext cx="3595352" cy="1412511"/>
          </a:xfrm>
          <a:prstGeom prst="rect">
            <a:avLst/>
          </a:prstGeom>
        </p:spPr>
      </p:pic>
    </p:spTree>
    <p:extLst>
      <p:ext uri="{BB962C8B-B14F-4D97-AF65-F5344CB8AC3E}">
        <p14:creationId xmlns:p14="http://schemas.microsoft.com/office/powerpoint/2010/main" val="609091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94F27-0A37-D313-BF32-3FAA4907116D}"/>
              </a:ext>
            </a:extLst>
          </p:cNvPr>
          <p:cNvSpPr>
            <a:spLocks noGrp="1"/>
          </p:cNvSpPr>
          <p:nvPr>
            <p:ph type="ctrTitle"/>
          </p:nvPr>
        </p:nvSpPr>
        <p:spPr>
          <a:xfrm>
            <a:off x="1169274" y="1355980"/>
            <a:ext cx="9720000" cy="720000"/>
          </a:xfrm>
        </p:spPr>
        <p:txBody>
          <a:bodyPr/>
          <a:lstStyle/>
          <a:p>
            <a:r>
              <a:rPr lang="en-GB"/>
              <a:t>Resources to support this activity</a:t>
            </a:r>
          </a:p>
        </p:txBody>
      </p:sp>
      <p:pic>
        <p:nvPicPr>
          <p:cNvPr id="5" name="Picture 4">
            <a:extLst>
              <a:ext uri="{FF2B5EF4-FFF2-40B4-BE49-F238E27FC236}">
                <a16:creationId xmlns:a16="http://schemas.microsoft.com/office/drawing/2014/main" id="{6103D30B-C231-D4D8-500E-AC887676FFDC}"/>
              </a:ext>
            </a:extLst>
          </p:cNvPr>
          <p:cNvPicPr>
            <a:picLocks noChangeAspect="1"/>
          </p:cNvPicPr>
          <p:nvPr/>
        </p:nvPicPr>
        <p:blipFill>
          <a:blip r:embed="rId2"/>
          <a:stretch>
            <a:fillRect/>
          </a:stretch>
        </p:blipFill>
        <p:spPr>
          <a:xfrm>
            <a:off x="6016443" y="2166893"/>
            <a:ext cx="2736242" cy="4081749"/>
          </a:xfrm>
          <a:prstGeom prst="rect">
            <a:avLst/>
          </a:prstGeom>
          <a:ln w="25400">
            <a:solidFill>
              <a:srgbClr val="FCC241"/>
            </a:solidFill>
          </a:ln>
        </p:spPr>
      </p:pic>
      <p:pic>
        <p:nvPicPr>
          <p:cNvPr id="7" name="Picture 6">
            <a:extLst>
              <a:ext uri="{FF2B5EF4-FFF2-40B4-BE49-F238E27FC236}">
                <a16:creationId xmlns:a16="http://schemas.microsoft.com/office/drawing/2014/main" id="{842473EE-FE27-5734-D662-19EFFF4C8FB4}"/>
              </a:ext>
            </a:extLst>
          </p:cNvPr>
          <p:cNvPicPr>
            <a:picLocks noChangeAspect="1"/>
          </p:cNvPicPr>
          <p:nvPr/>
        </p:nvPicPr>
        <p:blipFill>
          <a:blip r:embed="rId3"/>
          <a:stretch>
            <a:fillRect/>
          </a:stretch>
        </p:blipFill>
        <p:spPr>
          <a:xfrm>
            <a:off x="8987765" y="2166894"/>
            <a:ext cx="2853148" cy="4081749"/>
          </a:xfrm>
          <a:prstGeom prst="rect">
            <a:avLst/>
          </a:prstGeom>
          <a:ln w="25400">
            <a:solidFill>
              <a:srgbClr val="FCC241"/>
            </a:solidFill>
          </a:ln>
        </p:spPr>
      </p:pic>
      <p:pic>
        <p:nvPicPr>
          <p:cNvPr id="9" name="Picture 8">
            <a:extLst>
              <a:ext uri="{FF2B5EF4-FFF2-40B4-BE49-F238E27FC236}">
                <a16:creationId xmlns:a16="http://schemas.microsoft.com/office/drawing/2014/main" id="{F553F853-CEC0-F5E6-E41F-8D30A5475030}"/>
              </a:ext>
            </a:extLst>
          </p:cNvPr>
          <p:cNvPicPr>
            <a:picLocks noChangeAspect="1"/>
          </p:cNvPicPr>
          <p:nvPr/>
        </p:nvPicPr>
        <p:blipFill>
          <a:blip r:embed="rId4"/>
          <a:stretch>
            <a:fillRect/>
          </a:stretch>
        </p:blipFill>
        <p:spPr>
          <a:xfrm>
            <a:off x="2454192" y="2062823"/>
            <a:ext cx="3340051" cy="1880507"/>
          </a:xfrm>
          <a:prstGeom prst="rect">
            <a:avLst/>
          </a:prstGeom>
          <a:ln w="25400">
            <a:solidFill>
              <a:srgbClr val="FCC241"/>
            </a:solidFill>
          </a:ln>
        </p:spPr>
      </p:pic>
      <p:pic>
        <p:nvPicPr>
          <p:cNvPr id="11" name="Picture 10">
            <a:extLst>
              <a:ext uri="{FF2B5EF4-FFF2-40B4-BE49-F238E27FC236}">
                <a16:creationId xmlns:a16="http://schemas.microsoft.com/office/drawing/2014/main" id="{E08CCF4B-7E79-ACAE-63FA-69592178ABE8}"/>
              </a:ext>
            </a:extLst>
          </p:cNvPr>
          <p:cNvPicPr>
            <a:picLocks noChangeAspect="1"/>
          </p:cNvPicPr>
          <p:nvPr/>
        </p:nvPicPr>
        <p:blipFill>
          <a:blip r:embed="rId5"/>
          <a:stretch>
            <a:fillRect/>
          </a:stretch>
        </p:blipFill>
        <p:spPr>
          <a:xfrm>
            <a:off x="1777661" y="2782823"/>
            <a:ext cx="3608614" cy="2015029"/>
          </a:xfrm>
          <a:prstGeom prst="rect">
            <a:avLst/>
          </a:prstGeom>
          <a:ln w="25400">
            <a:solidFill>
              <a:srgbClr val="FCC241"/>
            </a:solidFill>
          </a:ln>
        </p:spPr>
      </p:pic>
      <p:pic>
        <p:nvPicPr>
          <p:cNvPr id="13" name="Picture 12">
            <a:extLst>
              <a:ext uri="{FF2B5EF4-FFF2-40B4-BE49-F238E27FC236}">
                <a16:creationId xmlns:a16="http://schemas.microsoft.com/office/drawing/2014/main" id="{A85984B0-FB00-48D5-C6E0-2D969AF99F57}"/>
              </a:ext>
            </a:extLst>
          </p:cNvPr>
          <p:cNvPicPr>
            <a:picLocks noChangeAspect="1"/>
          </p:cNvPicPr>
          <p:nvPr/>
        </p:nvPicPr>
        <p:blipFill>
          <a:blip r:embed="rId6"/>
          <a:stretch>
            <a:fillRect/>
          </a:stretch>
        </p:blipFill>
        <p:spPr>
          <a:xfrm>
            <a:off x="605865" y="3345757"/>
            <a:ext cx="4016829" cy="2252082"/>
          </a:xfrm>
          <a:prstGeom prst="rect">
            <a:avLst/>
          </a:prstGeom>
          <a:ln w="25400">
            <a:solidFill>
              <a:srgbClr val="FCC241"/>
            </a:solidFill>
          </a:ln>
        </p:spPr>
      </p:pic>
      <p:pic>
        <p:nvPicPr>
          <p:cNvPr id="15" name="Picture 14">
            <a:extLst>
              <a:ext uri="{FF2B5EF4-FFF2-40B4-BE49-F238E27FC236}">
                <a16:creationId xmlns:a16="http://schemas.microsoft.com/office/drawing/2014/main" id="{6DDAC165-9ADA-EEDC-EE0E-8A8F52966185}"/>
              </a:ext>
            </a:extLst>
          </p:cNvPr>
          <p:cNvPicPr>
            <a:picLocks noChangeAspect="1"/>
          </p:cNvPicPr>
          <p:nvPr/>
        </p:nvPicPr>
        <p:blipFill>
          <a:blip r:embed="rId7"/>
          <a:stretch>
            <a:fillRect/>
          </a:stretch>
        </p:blipFill>
        <p:spPr>
          <a:xfrm>
            <a:off x="375232" y="4207769"/>
            <a:ext cx="4069034" cy="2306034"/>
          </a:xfrm>
          <a:prstGeom prst="rect">
            <a:avLst/>
          </a:prstGeom>
          <a:ln w="25400">
            <a:solidFill>
              <a:srgbClr val="FCC241"/>
            </a:solidFill>
          </a:ln>
        </p:spPr>
      </p:pic>
    </p:spTree>
    <p:extLst>
      <p:ext uri="{BB962C8B-B14F-4D97-AF65-F5344CB8AC3E}">
        <p14:creationId xmlns:p14="http://schemas.microsoft.com/office/powerpoint/2010/main" val="3080589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a:xfrm>
            <a:off x="1169276" y="1182423"/>
            <a:ext cx="9720000" cy="720000"/>
          </a:xfrm>
        </p:spPr>
        <p:txBody>
          <a:bodyPr/>
          <a:lstStyle/>
          <a:p>
            <a:r>
              <a:rPr lang="en-GB"/>
              <a:t>Frothy milk – making a foam</a:t>
            </a:r>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169276" y="2571092"/>
            <a:ext cx="3170429" cy="3600000"/>
          </a:xfrm>
        </p:spPr>
        <p:txBody>
          <a:bodyPr/>
          <a:lstStyle/>
          <a:p>
            <a:pPr marL="0" indent="0">
              <a:buNone/>
            </a:pPr>
            <a:endParaRPr lang="en-GB" b="1">
              <a:latin typeface="Arial"/>
              <a:cs typeface="Arial"/>
            </a:endParaRPr>
          </a:p>
          <a:p>
            <a:pPr marL="0" indent="0">
              <a:buNone/>
            </a:pPr>
            <a:endParaRPr lang="en-GB">
              <a:cs typeface="Arial"/>
            </a:endParaRPr>
          </a:p>
        </p:txBody>
      </p:sp>
      <p:pic>
        <p:nvPicPr>
          <p:cNvPr id="4" name="Picture 3">
            <a:extLst>
              <a:ext uri="{FF2B5EF4-FFF2-40B4-BE49-F238E27FC236}">
                <a16:creationId xmlns:a16="http://schemas.microsoft.com/office/drawing/2014/main" id="{8F8B50C7-DE5A-68F1-9CBB-B234420D2849}"/>
              </a:ext>
            </a:extLst>
          </p:cNvPr>
          <p:cNvPicPr>
            <a:picLocks noChangeAspect="1"/>
          </p:cNvPicPr>
          <p:nvPr/>
        </p:nvPicPr>
        <p:blipFill>
          <a:blip r:embed="rId2"/>
          <a:stretch>
            <a:fillRect/>
          </a:stretch>
        </p:blipFill>
        <p:spPr>
          <a:xfrm>
            <a:off x="7568414" y="1650062"/>
            <a:ext cx="4426388" cy="3145217"/>
          </a:xfrm>
          <a:prstGeom prst="rect">
            <a:avLst/>
          </a:prstGeom>
          <a:noFill/>
          <a:ln w="25400">
            <a:solidFill>
              <a:srgbClr val="EF9F3F"/>
            </a:solidFill>
          </a:ln>
        </p:spPr>
      </p:pic>
      <p:pic>
        <p:nvPicPr>
          <p:cNvPr id="5" name="Picture 4">
            <a:extLst>
              <a:ext uri="{FF2B5EF4-FFF2-40B4-BE49-F238E27FC236}">
                <a16:creationId xmlns:a16="http://schemas.microsoft.com/office/drawing/2014/main" id="{1BE3CB22-7A3D-AD28-C972-F61F29B481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267" b="6349"/>
          <a:stretch/>
        </p:blipFill>
        <p:spPr>
          <a:xfrm>
            <a:off x="8770070" y="4125599"/>
            <a:ext cx="2917758" cy="1605898"/>
          </a:xfrm>
          <a:prstGeom prst="rect">
            <a:avLst/>
          </a:prstGeom>
          <a:ln w="25400">
            <a:solidFill>
              <a:srgbClr val="EF9F3F"/>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557725E7-291E-B96C-FA50-9E3ABE808979}"/>
              </a:ext>
            </a:extLst>
          </p:cNvPr>
          <p:cNvPicPr>
            <a:picLocks noChangeAspect="1"/>
          </p:cNvPicPr>
          <p:nvPr/>
        </p:nvPicPr>
        <p:blipFill>
          <a:blip r:embed="rId4"/>
          <a:stretch>
            <a:fillRect/>
          </a:stretch>
        </p:blipFill>
        <p:spPr>
          <a:xfrm>
            <a:off x="5195018" y="2117426"/>
            <a:ext cx="2544464" cy="3725636"/>
          </a:xfrm>
          <a:prstGeom prst="rect">
            <a:avLst/>
          </a:prstGeom>
          <a:ln w="25400">
            <a:solidFill>
              <a:srgbClr val="EF9F3F"/>
            </a:solidFill>
          </a:ln>
        </p:spPr>
      </p:pic>
      <p:pic>
        <p:nvPicPr>
          <p:cNvPr id="11" name="Picture 10">
            <a:extLst>
              <a:ext uri="{FF2B5EF4-FFF2-40B4-BE49-F238E27FC236}">
                <a16:creationId xmlns:a16="http://schemas.microsoft.com/office/drawing/2014/main" id="{096C3889-B342-96B4-562F-8614446DA227}"/>
              </a:ext>
            </a:extLst>
          </p:cNvPr>
          <p:cNvPicPr>
            <a:picLocks noChangeAspect="1"/>
          </p:cNvPicPr>
          <p:nvPr/>
        </p:nvPicPr>
        <p:blipFill>
          <a:blip r:embed="rId5"/>
          <a:stretch>
            <a:fillRect/>
          </a:stretch>
        </p:blipFill>
        <p:spPr>
          <a:xfrm>
            <a:off x="1620830" y="1826662"/>
            <a:ext cx="3454314" cy="1952661"/>
          </a:xfrm>
          <a:prstGeom prst="rect">
            <a:avLst/>
          </a:prstGeom>
          <a:ln w="25400">
            <a:solidFill>
              <a:srgbClr val="EF9F3F"/>
            </a:solidFill>
          </a:ln>
        </p:spPr>
      </p:pic>
      <p:pic>
        <p:nvPicPr>
          <p:cNvPr id="13" name="Picture 12">
            <a:extLst>
              <a:ext uri="{FF2B5EF4-FFF2-40B4-BE49-F238E27FC236}">
                <a16:creationId xmlns:a16="http://schemas.microsoft.com/office/drawing/2014/main" id="{AB5AE14C-D818-A377-F827-E8963D773C75}"/>
              </a:ext>
            </a:extLst>
          </p:cNvPr>
          <p:cNvPicPr>
            <a:picLocks noChangeAspect="1"/>
          </p:cNvPicPr>
          <p:nvPr/>
        </p:nvPicPr>
        <p:blipFill>
          <a:blip r:embed="rId6"/>
          <a:stretch>
            <a:fillRect/>
          </a:stretch>
        </p:blipFill>
        <p:spPr>
          <a:xfrm>
            <a:off x="1014147" y="2568589"/>
            <a:ext cx="2959833" cy="1666276"/>
          </a:xfrm>
          <a:prstGeom prst="rect">
            <a:avLst/>
          </a:prstGeom>
          <a:ln w="25400">
            <a:solidFill>
              <a:srgbClr val="EF9F3F"/>
            </a:solidFill>
          </a:ln>
        </p:spPr>
      </p:pic>
      <p:pic>
        <p:nvPicPr>
          <p:cNvPr id="15" name="Picture 14">
            <a:extLst>
              <a:ext uri="{FF2B5EF4-FFF2-40B4-BE49-F238E27FC236}">
                <a16:creationId xmlns:a16="http://schemas.microsoft.com/office/drawing/2014/main" id="{97E578E8-8A2D-1BB8-5819-2FFAFAAAD974}"/>
              </a:ext>
            </a:extLst>
          </p:cNvPr>
          <p:cNvPicPr>
            <a:picLocks noChangeAspect="1"/>
          </p:cNvPicPr>
          <p:nvPr/>
        </p:nvPicPr>
        <p:blipFill>
          <a:blip r:embed="rId7"/>
          <a:stretch>
            <a:fillRect/>
          </a:stretch>
        </p:blipFill>
        <p:spPr>
          <a:xfrm>
            <a:off x="531125" y="3091247"/>
            <a:ext cx="4234543" cy="2355991"/>
          </a:xfrm>
          <a:prstGeom prst="rect">
            <a:avLst/>
          </a:prstGeom>
          <a:ln w="25400">
            <a:solidFill>
              <a:srgbClr val="EF9F3F"/>
            </a:solidFill>
          </a:ln>
        </p:spPr>
      </p:pic>
      <p:pic>
        <p:nvPicPr>
          <p:cNvPr id="17" name="Picture 16">
            <a:extLst>
              <a:ext uri="{FF2B5EF4-FFF2-40B4-BE49-F238E27FC236}">
                <a16:creationId xmlns:a16="http://schemas.microsoft.com/office/drawing/2014/main" id="{6AECF7F4-4525-B8DB-8601-EFEB9B0CA9C3}"/>
              </a:ext>
            </a:extLst>
          </p:cNvPr>
          <p:cNvPicPr>
            <a:picLocks noChangeAspect="1"/>
          </p:cNvPicPr>
          <p:nvPr/>
        </p:nvPicPr>
        <p:blipFill>
          <a:blip r:embed="rId8"/>
          <a:stretch>
            <a:fillRect/>
          </a:stretch>
        </p:blipFill>
        <p:spPr>
          <a:xfrm>
            <a:off x="225178" y="3910311"/>
            <a:ext cx="3910271" cy="2215435"/>
          </a:xfrm>
          <a:prstGeom prst="rect">
            <a:avLst/>
          </a:prstGeom>
          <a:ln w="25400">
            <a:solidFill>
              <a:srgbClr val="EF9F3F"/>
            </a:solidFill>
          </a:ln>
        </p:spPr>
      </p:pic>
      <p:pic>
        <p:nvPicPr>
          <p:cNvPr id="19" name="Picture 18">
            <a:extLst>
              <a:ext uri="{FF2B5EF4-FFF2-40B4-BE49-F238E27FC236}">
                <a16:creationId xmlns:a16="http://schemas.microsoft.com/office/drawing/2014/main" id="{EADB8A09-F81C-905C-53DA-85AE932AEB49}"/>
              </a:ext>
            </a:extLst>
          </p:cNvPr>
          <p:cNvPicPr>
            <a:picLocks noChangeAspect="1"/>
          </p:cNvPicPr>
          <p:nvPr/>
        </p:nvPicPr>
        <p:blipFill>
          <a:blip r:embed="rId9"/>
          <a:stretch>
            <a:fillRect/>
          </a:stretch>
        </p:blipFill>
        <p:spPr>
          <a:xfrm>
            <a:off x="336856" y="4701958"/>
            <a:ext cx="3492955" cy="1947237"/>
          </a:xfrm>
          <a:prstGeom prst="rect">
            <a:avLst/>
          </a:prstGeom>
          <a:ln w="25400">
            <a:solidFill>
              <a:srgbClr val="EF9F3F"/>
            </a:solidFill>
          </a:ln>
        </p:spPr>
      </p:pic>
      <p:sp>
        <p:nvSpPr>
          <p:cNvPr id="21" name="TextBox 20">
            <a:extLst>
              <a:ext uri="{FF2B5EF4-FFF2-40B4-BE49-F238E27FC236}">
                <a16:creationId xmlns:a16="http://schemas.microsoft.com/office/drawing/2014/main" id="{CF194A3E-F776-BDB1-9632-2E598C361FD2}"/>
              </a:ext>
            </a:extLst>
          </p:cNvPr>
          <p:cNvSpPr txBox="1"/>
          <p:nvPr/>
        </p:nvSpPr>
        <p:spPr>
          <a:xfrm>
            <a:off x="3973980" y="5811710"/>
            <a:ext cx="6094140" cy="646331"/>
          </a:xfrm>
          <a:prstGeom prst="rect">
            <a:avLst/>
          </a:prstGeom>
          <a:noFill/>
        </p:spPr>
        <p:txBody>
          <a:bodyPr wrap="square">
            <a:spAutoFit/>
          </a:bodyPr>
          <a:lstStyle/>
          <a:p>
            <a:pPr marL="0" indent="0">
              <a:buNone/>
            </a:pPr>
            <a:r>
              <a:rPr lang="en-GB" sz="1800" b="1" i="1">
                <a:latin typeface="Arial" panose="020B0604020202020204" pitchFamily="34" charset="0"/>
                <a:cs typeface="Arial" panose="020B0604020202020204" pitchFamily="34" charset="0"/>
              </a:rPr>
              <a:t>“My hypothesis is that the less fat a milk or dairy alternative has, the more stable its foam will be.”</a:t>
            </a:r>
          </a:p>
        </p:txBody>
      </p:sp>
    </p:spTree>
    <p:extLst>
      <p:ext uri="{BB962C8B-B14F-4D97-AF65-F5344CB8AC3E}">
        <p14:creationId xmlns:p14="http://schemas.microsoft.com/office/powerpoint/2010/main" val="1955516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94F27-0A37-D313-BF32-3FAA4907116D}"/>
              </a:ext>
            </a:extLst>
          </p:cNvPr>
          <p:cNvSpPr>
            <a:spLocks noGrp="1"/>
          </p:cNvSpPr>
          <p:nvPr>
            <p:ph type="ctrTitle"/>
          </p:nvPr>
        </p:nvSpPr>
        <p:spPr>
          <a:xfrm>
            <a:off x="1240970" y="1654628"/>
            <a:ext cx="9648303" cy="629169"/>
          </a:xfrm>
        </p:spPr>
        <p:txBody>
          <a:bodyPr/>
          <a:lstStyle/>
          <a:p>
            <a:r>
              <a:rPr lang="en-GB"/>
              <a:t>Popular KS3 recipes – bread making</a:t>
            </a:r>
          </a:p>
        </p:txBody>
      </p:sp>
      <p:sp>
        <p:nvSpPr>
          <p:cNvPr id="4" name="TextBox 3">
            <a:extLst>
              <a:ext uri="{FF2B5EF4-FFF2-40B4-BE49-F238E27FC236}">
                <a16:creationId xmlns:a16="http://schemas.microsoft.com/office/drawing/2014/main" id="{C88214DC-758F-5B28-2B5E-51DBDB29A4EB}"/>
              </a:ext>
            </a:extLst>
          </p:cNvPr>
          <p:cNvSpPr txBox="1"/>
          <p:nvPr/>
        </p:nvSpPr>
        <p:spPr>
          <a:xfrm>
            <a:off x="1066800" y="2283797"/>
            <a:ext cx="7724660" cy="3416320"/>
          </a:xfrm>
          <a:prstGeom prst="rect">
            <a:avLst/>
          </a:prstGeom>
          <a:noFill/>
        </p:spPr>
        <p:txBody>
          <a:bodyPr wrap="square">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Learning in lesson: focus on skill/knowledge, not recipe.</a:t>
            </a: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effectLst/>
                <a:latin typeface="Arial"/>
                <a:ea typeface="MS Mincho"/>
                <a:cs typeface="Arial"/>
              </a:rPr>
              <a:t>Quick medium complexity recipe that works well in the secondary classroom.</a:t>
            </a:r>
          </a:p>
          <a:p>
            <a:pPr marL="285750" indent="-285750">
              <a:buFont typeface="Arial" panose="020B0604020202020204" pitchFamily="34" charset="0"/>
              <a:buChar char="•"/>
            </a:pPr>
            <a:r>
              <a:rPr lang="en-GB">
                <a:effectLst/>
                <a:latin typeface="Arial" panose="020B0604020202020204" pitchFamily="34" charset="0"/>
                <a:ea typeface="MS Mincho" panose="02020609040205080304" pitchFamily="49" charset="-128"/>
                <a:cs typeface="Arial" panose="020B0604020202020204" pitchFamily="34" charset="0"/>
              </a:rPr>
              <a:t>Made and cooked within an hour, ideal for shorter lessons. </a:t>
            </a:r>
          </a:p>
          <a:p>
            <a:pPr marL="285750" indent="-285750">
              <a:buFont typeface="Arial" panose="020B0604020202020204" pitchFamily="34" charset="0"/>
              <a:buChar char="•"/>
            </a:pPr>
            <a:r>
              <a:rPr lang="en-GB">
                <a:effectLst/>
                <a:latin typeface="Arial" panose="020B0604020202020204" pitchFamily="34" charset="0"/>
                <a:ea typeface="MS Mincho" panose="02020609040205080304" pitchFamily="49" charset="-128"/>
                <a:cs typeface="Arial" panose="020B0604020202020204" pitchFamily="34" charset="0"/>
              </a:rPr>
              <a:t>Demonstrates a wide range of basic food skills but can be extended to allow for differentiation.</a:t>
            </a:r>
          </a:p>
          <a:p>
            <a:pPr marL="285750" indent="-285750">
              <a:buFont typeface="Arial" panose="020B0604020202020204" pitchFamily="34" charset="0"/>
              <a:buChar char="•"/>
            </a:pPr>
            <a:r>
              <a:rPr lang="en-GB">
                <a:effectLst/>
                <a:latin typeface="Arial" panose="020B0604020202020204" pitchFamily="34" charset="0"/>
                <a:ea typeface="MS Mincho" panose="02020609040205080304" pitchFamily="49" charset="-128"/>
                <a:cs typeface="Arial" panose="020B0604020202020204" pitchFamily="34" charset="0"/>
              </a:rPr>
              <a:t>Uses ingredients that are easy to source, inexpensive and stored at ambient temperatures.</a:t>
            </a:r>
          </a:p>
          <a:p>
            <a:pPr marL="285750" indent="-285750">
              <a:lnSpc>
                <a:spcPct val="100000"/>
              </a:lnSpc>
              <a:buFont typeface="Arial" panose="020B0604020202020204" pitchFamily="34" charset="0"/>
              <a:buChar char="•"/>
            </a:pPr>
            <a:r>
              <a:rPr lang="en-GB">
                <a:effectLst/>
                <a:latin typeface="Arial" panose="020B0604020202020204" pitchFamily="34" charset="0"/>
                <a:ea typeface="Cambria" panose="02040503050406030204" pitchFamily="18" charset="0"/>
                <a:cs typeface="Times New Roman" panose="02020603050405020304" pitchFamily="18" charset="0"/>
              </a:rPr>
              <a:t>Nutrition science: Starchy carbohydrates in the diet.</a:t>
            </a:r>
            <a:endParaRPr lang="en-GB">
              <a:latin typeface="Cambria" panose="02040503050406030204" pitchFamily="18" charset="0"/>
              <a:ea typeface="Cambria" panose="02040503050406030204" pitchFamily="18" charset="0"/>
              <a:cs typeface="Times New Roman" panose="02020603050405020304" pitchFamily="18" charset="0"/>
            </a:endParaRPr>
          </a:p>
          <a:p>
            <a:pPr marL="285750" indent="-285750">
              <a:lnSpc>
                <a:spcPct val="100000"/>
              </a:lnSpc>
              <a:buFont typeface="Arial" panose="020B0604020202020204" pitchFamily="34" charset="0"/>
              <a:buChar char="•"/>
            </a:pPr>
            <a:r>
              <a:rPr lang="en-GB">
                <a:effectLst/>
                <a:latin typeface="Arial"/>
                <a:ea typeface="Cambria"/>
                <a:cs typeface="Times New Roman"/>
              </a:rPr>
              <a:t>Food science: Gluten formation, biological raising agents, the effect of cooking (coagulation, dextrinization, Maillard reaction), glazes</a:t>
            </a:r>
          </a:p>
          <a:p>
            <a:pPr marL="285750" indent="-285750">
              <a:lnSpc>
                <a:spcPct val="100000"/>
              </a:lnSpc>
              <a:buFont typeface="Arial" panose="020B0604020202020204" pitchFamily="34" charset="0"/>
              <a:buChar char="•"/>
            </a:pPr>
            <a:r>
              <a:rPr lang="en-GB">
                <a:effectLst/>
                <a:latin typeface="Arial" panose="020B0604020202020204" pitchFamily="34" charset="0"/>
                <a:ea typeface="MS Mincho" panose="02020609040205080304" pitchFamily="49" charset="-128"/>
              </a:rPr>
              <a:t>Sensory science: Testing, tasting and evaluation.</a:t>
            </a:r>
            <a:endParaRPr lang="en-GB">
              <a:latin typeface="Arial" panose="020B0604020202020204" pitchFamily="34" charset="0"/>
              <a:cs typeface="Arial" panose="020B0604020202020204" pitchFamily="34" charset="0"/>
            </a:endParaRPr>
          </a:p>
        </p:txBody>
      </p:sp>
      <p:pic>
        <p:nvPicPr>
          <p:cNvPr id="6" name="Picture 5" descr="C:\Users\fmeek\Pictures\bread rolls.JPG">
            <a:extLst>
              <a:ext uri="{FF2B5EF4-FFF2-40B4-BE49-F238E27FC236}">
                <a16:creationId xmlns:a16="http://schemas.microsoft.com/office/drawing/2014/main" id="{8F06A845-A9CF-406F-EBFE-138BB6A89F86}"/>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43292" y="2643581"/>
            <a:ext cx="2978425" cy="2141691"/>
          </a:xfrm>
          <a:prstGeom prst="rect">
            <a:avLst/>
          </a:prstGeom>
          <a:noFill/>
          <a:ln w="25400">
            <a:solidFill>
              <a:srgbClr val="EF9F3F"/>
            </a:solidFill>
          </a:ln>
        </p:spPr>
      </p:pic>
    </p:spTree>
    <p:extLst>
      <p:ext uri="{BB962C8B-B14F-4D97-AF65-F5344CB8AC3E}">
        <p14:creationId xmlns:p14="http://schemas.microsoft.com/office/powerpoint/2010/main" val="3742672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p:txBody>
          <a:bodyPr/>
          <a:lstStyle/>
          <a:p>
            <a:r>
              <a:rPr lang="en-GB"/>
              <a:t>Activities and experiments</a:t>
            </a:r>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082190" y="2200978"/>
            <a:ext cx="10840571" cy="3708858"/>
          </a:xfrm>
        </p:spPr>
        <p:txBody>
          <a:bodyPr/>
          <a:lstStyle/>
          <a:p>
            <a:pPr>
              <a:buNone/>
            </a:pPr>
            <a:r>
              <a:rPr lang="en-GB">
                <a:latin typeface="Arial"/>
                <a:cs typeface="Arial"/>
              </a:rPr>
              <a:t>Explore the optimum conditions needed for yeast to work; comparing water temperature and the use of sugar. </a:t>
            </a:r>
            <a:endParaRPr lang="en-GB"/>
          </a:p>
          <a:p>
            <a:pPr>
              <a:buNone/>
            </a:pPr>
            <a:r>
              <a:rPr lang="en-GB">
                <a:latin typeface="Arial"/>
                <a:cs typeface="Arial"/>
                <a:hlinkClick r:id="rId2"/>
              </a:rPr>
              <a:t>https://www.foodafactoflife.org.uk/media/5035/biological-raising-agents.docx</a:t>
            </a:r>
            <a:r>
              <a:rPr lang="en-GB">
                <a:latin typeface="Arial"/>
                <a:cs typeface="Arial"/>
              </a:rPr>
              <a:t> </a:t>
            </a:r>
            <a:endParaRPr lang="en-US"/>
          </a:p>
          <a:p>
            <a:pPr>
              <a:buNone/>
            </a:pPr>
            <a:r>
              <a:rPr lang="en-GB">
                <a:latin typeface="Arial"/>
                <a:cs typeface="Arial"/>
              </a:rPr>
              <a:t>Investigate the formation of gluten and the amounts of gluten in different flours by creating gluten samples. </a:t>
            </a:r>
            <a:endParaRPr lang="en-GB"/>
          </a:p>
          <a:p>
            <a:pPr>
              <a:buNone/>
            </a:pPr>
            <a:r>
              <a:rPr lang="en-GB">
                <a:latin typeface="Arial"/>
                <a:cs typeface="Arial"/>
                <a:hlinkClick r:id="rId3"/>
              </a:rPr>
              <a:t>https://www.foodafactoflife.org.uk/media/5052/gluten-formation.docx</a:t>
            </a:r>
            <a:endParaRPr lang="en-GB"/>
          </a:p>
          <a:p>
            <a:pPr>
              <a:buNone/>
            </a:pPr>
            <a:r>
              <a:rPr lang="en-GB">
                <a:latin typeface="Arial"/>
                <a:cs typeface="Arial"/>
              </a:rPr>
              <a:t>Gluten experiment -  a worksheet to investigate the gluten content of different types of flour.</a:t>
            </a:r>
            <a:endParaRPr lang="en-GB"/>
          </a:p>
          <a:p>
            <a:pPr>
              <a:buNone/>
            </a:pPr>
            <a:r>
              <a:rPr lang="en-GB">
                <a:latin typeface="Arial"/>
                <a:cs typeface="Arial"/>
                <a:hlinkClick r:id="rId4"/>
              </a:rPr>
              <a:t>https://www.foodafactoflife.org.uk/media/1306/gluten-experiment-ws-1114fcc.docx</a:t>
            </a:r>
            <a:r>
              <a:rPr lang="en-GB">
                <a:latin typeface="Arial"/>
                <a:cs typeface="Arial"/>
              </a:rPr>
              <a:t> </a:t>
            </a:r>
            <a:endParaRPr lang="en-GB"/>
          </a:p>
          <a:p>
            <a:pPr>
              <a:buNone/>
            </a:pPr>
            <a:r>
              <a:rPr lang="en-GB">
                <a:latin typeface="Arial"/>
                <a:cs typeface="Arial"/>
              </a:rPr>
              <a:t>A presentation explaining the effect dry heat has on starches (</a:t>
            </a:r>
            <a:r>
              <a:rPr lang="en-GB" err="1">
                <a:latin typeface="Arial"/>
                <a:cs typeface="Arial"/>
              </a:rPr>
              <a:t>dextrinisation</a:t>
            </a:r>
            <a:r>
              <a:rPr lang="en-GB">
                <a:latin typeface="Arial"/>
                <a:cs typeface="Arial"/>
              </a:rPr>
              <a:t>).</a:t>
            </a:r>
          </a:p>
          <a:p>
            <a:pPr>
              <a:buNone/>
            </a:pPr>
            <a:r>
              <a:rPr lang="en-GB">
                <a:latin typeface="Arial"/>
                <a:cs typeface="Arial"/>
                <a:hlinkClick r:id="rId5"/>
              </a:rPr>
              <a:t>https://foodafactoflife.org.uk/media/6163/dry-heat-ppt-1114c2.pptx</a:t>
            </a:r>
            <a:r>
              <a:rPr lang="en-GB">
                <a:latin typeface="Arial"/>
                <a:cs typeface="Arial"/>
              </a:rPr>
              <a:t> </a:t>
            </a:r>
            <a:endParaRPr lang="en-GB"/>
          </a:p>
          <a:p>
            <a:pPr>
              <a:buNone/>
            </a:pPr>
            <a:r>
              <a:rPr lang="en-GB">
                <a:latin typeface="Arial"/>
                <a:cs typeface="Arial"/>
              </a:rPr>
              <a:t>A worksheet looking at the Maillard reaction. </a:t>
            </a:r>
            <a:endParaRPr lang="en-GB"/>
          </a:p>
          <a:p>
            <a:pPr>
              <a:buNone/>
            </a:pPr>
            <a:r>
              <a:rPr lang="en-GB">
                <a:latin typeface="Arial"/>
                <a:cs typeface="Arial"/>
                <a:hlinkClick r:id="rId6"/>
              </a:rPr>
              <a:t>https://foodafactoflife.org.uk/media/5029/maillard-reaction.docx</a:t>
            </a:r>
            <a:r>
              <a:rPr lang="en-GB">
                <a:latin typeface="Arial"/>
                <a:cs typeface="Arial"/>
              </a:rPr>
              <a:t> </a:t>
            </a:r>
          </a:p>
          <a:p>
            <a:pPr>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endParaRPr lang="en-GB"/>
          </a:p>
        </p:txBody>
      </p:sp>
    </p:spTree>
    <p:extLst>
      <p:ext uri="{BB962C8B-B14F-4D97-AF65-F5344CB8AC3E}">
        <p14:creationId xmlns:p14="http://schemas.microsoft.com/office/powerpoint/2010/main" val="1164297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8A49-9EA2-4496-88EB-328A5A0CC5C7}"/>
              </a:ext>
            </a:extLst>
          </p:cNvPr>
          <p:cNvSpPr>
            <a:spLocks noGrp="1"/>
          </p:cNvSpPr>
          <p:nvPr>
            <p:ph type="ctrTitle"/>
          </p:nvPr>
        </p:nvSpPr>
        <p:spPr/>
        <p:txBody>
          <a:bodyPr/>
          <a:lstStyle/>
          <a:p>
            <a:r>
              <a:rPr lang="en-US">
                <a:latin typeface="Arial"/>
                <a:cs typeface="Arial"/>
              </a:rPr>
              <a:t>Glazes</a:t>
            </a:r>
            <a:endParaRPr lang="en-US"/>
          </a:p>
        </p:txBody>
      </p:sp>
      <p:pic>
        <p:nvPicPr>
          <p:cNvPr id="7" name="Picture 6" descr="A picture containing food&#10;&#10;Description automatically generated">
            <a:extLst>
              <a:ext uri="{FF2B5EF4-FFF2-40B4-BE49-F238E27FC236}">
                <a16:creationId xmlns:a16="http://schemas.microsoft.com/office/drawing/2014/main" id="{E9221307-9312-4AA7-8426-93A544DA56FC}"/>
              </a:ext>
            </a:extLst>
          </p:cNvPr>
          <p:cNvPicPr>
            <a:picLocks noChangeAspect="1"/>
          </p:cNvPicPr>
          <p:nvPr/>
        </p:nvPicPr>
        <p:blipFill>
          <a:blip r:embed="rId2"/>
          <a:stretch>
            <a:fillRect/>
          </a:stretch>
        </p:blipFill>
        <p:spPr>
          <a:xfrm>
            <a:off x="1615944" y="2145575"/>
            <a:ext cx="4533063" cy="3883086"/>
          </a:xfrm>
          <a:prstGeom prst="rect">
            <a:avLst/>
          </a:prstGeom>
          <a:ln w="25400">
            <a:solidFill>
              <a:srgbClr val="EF9F3F"/>
            </a:solidFill>
          </a:ln>
        </p:spPr>
      </p:pic>
      <p:pic>
        <p:nvPicPr>
          <p:cNvPr id="9" name="Picture 8" descr="C:\Users\fmeek\Pictures\bread rolls.JPG">
            <a:extLst>
              <a:ext uri="{FF2B5EF4-FFF2-40B4-BE49-F238E27FC236}">
                <a16:creationId xmlns:a16="http://schemas.microsoft.com/office/drawing/2014/main" id="{4D3C8999-CCAF-4491-9A2B-19BC8D2ED97A}"/>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40772" y="2498651"/>
            <a:ext cx="4146698" cy="3083442"/>
          </a:xfrm>
          <a:prstGeom prst="rect">
            <a:avLst/>
          </a:prstGeom>
          <a:noFill/>
          <a:ln w="25400">
            <a:solidFill>
              <a:srgbClr val="EF9F3F"/>
            </a:solidFill>
          </a:ln>
        </p:spPr>
      </p:pic>
      <p:sp>
        <p:nvSpPr>
          <p:cNvPr id="10" name="TextBox 9">
            <a:extLst>
              <a:ext uri="{FF2B5EF4-FFF2-40B4-BE49-F238E27FC236}">
                <a16:creationId xmlns:a16="http://schemas.microsoft.com/office/drawing/2014/main" id="{F05E8CD7-A7E0-4445-8E79-1C2EF58F63A5}"/>
              </a:ext>
            </a:extLst>
          </p:cNvPr>
          <p:cNvSpPr txBox="1"/>
          <p:nvPr/>
        </p:nvSpPr>
        <p:spPr>
          <a:xfrm>
            <a:off x="1552175" y="6168665"/>
            <a:ext cx="12101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a:cs typeface="Arial"/>
              </a:rPr>
              <a:t>Photo by </a:t>
            </a:r>
            <a:endParaRPr lang="en-US"/>
          </a:p>
          <a:p>
            <a:r>
              <a:rPr lang="en-US" sz="1100">
                <a:latin typeface="Arial"/>
                <a:cs typeface="Arial"/>
              </a:rPr>
              <a:t>Barbara Monks</a:t>
            </a:r>
            <a:endParaRPr lang="en-US"/>
          </a:p>
        </p:txBody>
      </p:sp>
    </p:spTree>
    <p:extLst>
      <p:ext uri="{BB962C8B-B14F-4D97-AF65-F5344CB8AC3E}">
        <p14:creationId xmlns:p14="http://schemas.microsoft.com/office/powerpoint/2010/main" val="3600993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5164" y="2852600"/>
            <a:ext cx="9720000" cy="1498998"/>
          </a:xfrm>
        </p:spPr>
        <p:txBody>
          <a:bodyPr/>
          <a:lstStyle/>
          <a:p>
            <a:pPr algn="ctr"/>
            <a:r>
              <a:rPr lang="en-GB" dirty="0"/>
              <a:t>“Cooking isn’t just an art; it is a science”.    The process of cooking, baking, and preparing food is essentially an applied science.</a:t>
            </a:r>
          </a:p>
        </p:txBody>
      </p:sp>
    </p:spTree>
    <p:extLst>
      <p:ext uri="{BB962C8B-B14F-4D97-AF65-F5344CB8AC3E}">
        <p14:creationId xmlns:p14="http://schemas.microsoft.com/office/powerpoint/2010/main" val="858578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p:txBody>
          <a:bodyPr/>
          <a:lstStyle/>
          <a:p>
            <a:r>
              <a:rPr lang="en-GB">
                <a:latin typeface="Arial"/>
                <a:cs typeface="Arial"/>
              </a:rPr>
              <a:t>Resources</a:t>
            </a:r>
            <a:endParaRPr lang="en-GB"/>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169276" y="2139292"/>
            <a:ext cx="10442923" cy="3708858"/>
          </a:xfrm>
        </p:spPr>
        <p:txBody>
          <a:bodyPr/>
          <a:lstStyle/>
          <a:p>
            <a:pPr marL="0" indent="0">
              <a:buNone/>
            </a:pPr>
            <a:r>
              <a:rPr lang="en-GB" sz="1800" dirty="0">
                <a:latin typeface="Arial"/>
                <a:cs typeface="Arial"/>
              </a:rPr>
              <a:t>Presentation investigating the science of breadmaking.</a:t>
            </a:r>
            <a:endParaRPr lang="en-US" sz="1800" dirty="0">
              <a:latin typeface="Arial"/>
              <a:cs typeface="Arial"/>
            </a:endParaRPr>
          </a:p>
          <a:p>
            <a:pPr marL="0" indent="0">
              <a:buNone/>
            </a:pPr>
            <a:r>
              <a:rPr lang="en-GB" sz="1800" dirty="0">
                <a:latin typeface="Arial"/>
                <a:cs typeface="Arial"/>
                <a:hlinkClick r:id="rId2"/>
              </a:rPr>
              <a:t>https://www.foodafactoflife.org.uk/media/1299/the-science-of-breadmaking-ppt-1114fcc.pptx</a:t>
            </a:r>
            <a:r>
              <a:rPr lang="en-GB" sz="1800" dirty="0">
                <a:latin typeface="Arial"/>
                <a:cs typeface="Arial"/>
              </a:rPr>
              <a:t> </a:t>
            </a:r>
          </a:p>
          <a:p>
            <a:pPr marL="0" indent="0">
              <a:buNone/>
            </a:pPr>
            <a:r>
              <a:rPr lang="en-GB" sz="1800" dirty="0">
                <a:latin typeface="Arial"/>
                <a:cs typeface="Arial"/>
              </a:rPr>
              <a:t>Worksheet to record the different scientific principles involved in bread making. </a:t>
            </a:r>
            <a:endParaRPr lang="en-US" sz="1800" dirty="0">
              <a:latin typeface="Arial"/>
              <a:cs typeface="Arial"/>
            </a:endParaRPr>
          </a:p>
          <a:p>
            <a:pPr marL="0" indent="0">
              <a:buNone/>
            </a:pPr>
            <a:r>
              <a:rPr lang="en-GB" sz="1800" dirty="0">
                <a:latin typeface="Arial"/>
                <a:cs typeface="Arial"/>
                <a:hlinkClick r:id="rId3"/>
              </a:rPr>
              <a:t>https://www.foodafactoflife.org.uk/media/1304/bread-science-ws-1114fcc.docx</a:t>
            </a:r>
            <a:r>
              <a:rPr lang="en-GB" sz="1800" dirty="0">
                <a:latin typeface="Arial"/>
                <a:cs typeface="Arial"/>
              </a:rPr>
              <a:t> </a:t>
            </a:r>
            <a:endParaRPr lang="en-US" sz="1800" dirty="0">
              <a:latin typeface="Arial"/>
              <a:cs typeface="Arial"/>
            </a:endParaRPr>
          </a:p>
          <a:p>
            <a:pPr marL="0" indent="0">
              <a:buNone/>
            </a:pPr>
            <a:r>
              <a:rPr lang="en-GB" sz="1800" dirty="0">
                <a:latin typeface="Arial"/>
                <a:cs typeface="Arial"/>
              </a:rPr>
              <a:t>The science of breadmaking (14-16)</a:t>
            </a:r>
            <a:endParaRPr lang="en-GB" sz="1800" dirty="0"/>
          </a:p>
          <a:p>
            <a:pPr marL="0" indent="0">
              <a:buNone/>
            </a:pPr>
            <a:r>
              <a:rPr lang="en-GB" sz="1800" dirty="0">
                <a:latin typeface="Arial"/>
                <a:cs typeface="Arial"/>
                <a:hlinkClick r:id="rId4"/>
              </a:rPr>
              <a:t>https://www.foodafactoflife.org.uk/media/9043/the-science-of-bread-making-1416.pptx</a:t>
            </a:r>
            <a:r>
              <a:rPr lang="en-GB" sz="1800" dirty="0">
                <a:latin typeface="Arial"/>
                <a:cs typeface="Arial"/>
              </a:rPr>
              <a:t> </a:t>
            </a:r>
            <a:endParaRPr lang="en-GB" sz="1800" dirty="0"/>
          </a:p>
          <a:p>
            <a:pPr marL="0" indent="0">
              <a:buNone/>
            </a:pPr>
            <a:r>
              <a:rPr lang="en-GB" sz="1800" dirty="0">
                <a:latin typeface="Arial"/>
                <a:cs typeface="Arial"/>
              </a:rPr>
              <a:t>Varieties of wheat flour – a presentation showing different varieties of wheat flour</a:t>
            </a:r>
          </a:p>
          <a:p>
            <a:pPr marL="0" indent="0">
              <a:buNone/>
            </a:pPr>
            <a:r>
              <a:rPr lang="en-GB" sz="1800" dirty="0">
                <a:latin typeface="Arial"/>
                <a:cs typeface="Arial"/>
                <a:hlinkClick r:id="rId5"/>
              </a:rPr>
              <a:t>https://www.foodafactoflife.org.uk/media/1300/varieties-of-wheatflour-ppt-1114fcc.pptx</a:t>
            </a:r>
            <a:endParaRPr lang="en-GB" sz="1800" dirty="0">
              <a:hlinkClick r:id="rId5"/>
            </a:endParaRPr>
          </a:p>
          <a:p>
            <a:pPr marL="0" indent="0">
              <a:buNone/>
            </a:pPr>
            <a:r>
              <a:rPr lang="en-GB" sz="1800" dirty="0">
                <a:latin typeface="Arial"/>
                <a:cs typeface="Arial"/>
              </a:rPr>
              <a:t>Making bread factsheet – a worksheet providing an overview of the ingredients used in breadmaking. </a:t>
            </a:r>
            <a:endParaRPr lang="en-GB" sz="1800" dirty="0"/>
          </a:p>
          <a:p>
            <a:pPr marL="0" indent="0">
              <a:buNone/>
            </a:pPr>
            <a:r>
              <a:rPr lang="en-GB" sz="1800" dirty="0">
                <a:latin typeface="Arial"/>
                <a:cs typeface="Arial"/>
                <a:hlinkClick r:id="rId6"/>
              </a:rPr>
              <a:t>https://www.foodafactoflife.org.uk/media/1309/making-bread-the-facts-ws1114fcc.docx</a:t>
            </a:r>
            <a:r>
              <a:rPr lang="en-GB" sz="1800" dirty="0">
                <a:latin typeface="Arial"/>
                <a:cs typeface="Arial"/>
              </a:rPr>
              <a:t> </a:t>
            </a:r>
            <a:endParaRPr lang="en-GB" sz="1800" dirty="0"/>
          </a:p>
          <a:p>
            <a:pPr marL="0" indent="0">
              <a:buNone/>
            </a:pPr>
            <a:r>
              <a:rPr lang="en-GB" sz="1800" dirty="0">
                <a:latin typeface="Arial"/>
                <a:cs typeface="Arial"/>
              </a:rPr>
              <a:t>Love Food Love Science (IFST) - useful information and link to video on gluten (KS4/AQA) </a:t>
            </a:r>
            <a:endParaRPr lang="en-GB" sz="1800" dirty="0"/>
          </a:p>
          <a:p>
            <a:pPr marL="0" indent="0">
              <a:buNone/>
            </a:pPr>
            <a:r>
              <a:rPr lang="en-GB" sz="1800" dirty="0">
                <a:latin typeface="Arial"/>
                <a:cs typeface="Arial"/>
                <a:hlinkClick r:id="rId7"/>
              </a:rPr>
              <a:t>https://www.ifst.org/lovefoodlovescience/resources/protein-gluten-formation</a:t>
            </a:r>
            <a:r>
              <a:rPr lang="en-GB" sz="1800" dirty="0">
                <a:latin typeface="Arial"/>
                <a:cs typeface="Arial"/>
              </a:rPr>
              <a:t> </a:t>
            </a:r>
          </a:p>
          <a:p>
            <a:pPr marL="0" indent="0">
              <a:buNone/>
            </a:pPr>
            <a:endParaRPr lang="en-GB" sz="1800" dirty="0"/>
          </a:p>
          <a:p>
            <a:pPr>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latin typeface="Arial"/>
              <a:cs typeface="Arial"/>
            </a:endParaRPr>
          </a:p>
          <a:p>
            <a:pPr marL="0" indent="0">
              <a:buNone/>
            </a:pPr>
            <a:endParaRPr lang="en-GB" sz="1800" dirty="0">
              <a:latin typeface="Arial"/>
              <a:cs typeface="Arial"/>
            </a:endParaRPr>
          </a:p>
          <a:p>
            <a:pPr marL="0" indent="0">
              <a:buNone/>
            </a:pPr>
            <a:endParaRPr lang="en-GB" sz="1800" dirty="0">
              <a:latin typeface="Arial"/>
              <a:cs typeface="Arial"/>
            </a:endParaRPr>
          </a:p>
          <a:p>
            <a:pPr marL="0" indent="0">
              <a:buNone/>
            </a:pPr>
            <a:endParaRPr lang="en-GB" sz="1800" dirty="0">
              <a:latin typeface="Arial"/>
              <a:cs typeface="Arial"/>
            </a:endParaRPr>
          </a:p>
          <a:p>
            <a:pPr marL="0" indent="0">
              <a:buNone/>
            </a:pPr>
            <a:endParaRPr lang="en-GB" sz="1800" dirty="0">
              <a:latin typeface="Arial"/>
              <a:cs typeface="Arial"/>
            </a:endParaRPr>
          </a:p>
          <a:p>
            <a:pPr marL="0" indent="0">
              <a:buNone/>
            </a:pPr>
            <a:endParaRPr lang="en-GB" sz="1800" dirty="0">
              <a:latin typeface="Arial"/>
              <a:cs typeface="Arial"/>
            </a:endParaRPr>
          </a:p>
          <a:p>
            <a:pPr marL="0" indent="0">
              <a:buNone/>
            </a:pPr>
            <a:r>
              <a:rPr lang="en-GB" sz="1800" dirty="0">
                <a:latin typeface="Arial"/>
                <a:cs typeface="Arial"/>
              </a:rPr>
              <a:t>ways to do this and tips to ensure success </a:t>
            </a:r>
            <a:endParaRPr lang="en-GB" sz="1800" dirty="0"/>
          </a:p>
          <a:p>
            <a:pPr marL="0" indent="0">
              <a:buNone/>
            </a:pPr>
            <a:r>
              <a:rPr lang="en-GB" sz="1800" dirty="0">
                <a:latin typeface="Arial"/>
                <a:cs typeface="Arial"/>
              </a:rPr>
              <a:t>Glazes </a:t>
            </a:r>
            <a:endParaRPr lang="en-GB" sz="1800" dirty="0"/>
          </a:p>
          <a:p>
            <a:pPr marL="0" indent="0">
              <a:buNone/>
            </a:pPr>
            <a:endParaRPr lang="en-GB" sz="1800" dirty="0"/>
          </a:p>
          <a:p>
            <a:endParaRPr lang="en-GB" dirty="0"/>
          </a:p>
        </p:txBody>
      </p:sp>
    </p:spTree>
    <p:extLst>
      <p:ext uri="{BB962C8B-B14F-4D97-AF65-F5344CB8AC3E}">
        <p14:creationId xmlns:p14="http://schemas.microsoft.com/office/powerpoint/2010/main" val="2281480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p:txBody>
          <a:bodyPr/>
          <a:lstStyle/>
          <a:p>
            <a:r>
              <a:rPr lang="en-GB">
                <a:latin typeface="Arial"/>
                <a:cs typeface="Arial"/>
              </a:rPr>
              <a:t>Popular KS3 recipes – macaroni cheese </a:t>
            </a:r>
            <a:endParaRPr lang="en-GB"/>
          </a:p>
        </p:txBody>
      </p:sp>
      <p:sp>
        <p:nvSpPr>
          <p:cNvPr id="5" name="Subtitle 4">
            <a:extLst>
              <a:ext uri="{FF2B5EF4-FFF2-40B4-BE49-F238E27FC236}">
                <a16:creationId xmlns:a16="http://schemas.microsoft.com/office/drawing/2014/main" id="{2DAF5EC3-BD19-1D5C-CDDF-C5C64892AC6D}"/>
              </a:ext>
            </a:extLst>
          </p:cNvPr>
          <p:cNvSpPr>
            <a:spLocks noGrp="1"/>
          </p:cNvSpPr>
          <p:nvPr>
            <p:ph type="subTitle" idx="1"/>
          </p:nvPr>
        </p:nvSpPr>
        <p:spPr>
          <a:xfrm>
            <a:off x="1169277" y="2571092"/>
            <a:ext cx="7461768" cy="3600000"/>
          </a:xfrm>
        </p:spPr>
        <p:txBody>
          <a:bodyPr/>
          <a:lstStyle/>
          <a:p>
            <a:pPr>
              <a:buFont typeface="Arial" panose="020B0604020202020204" pitchFamily="34" charset="0"/>
              <a:buChar char="•"/>
            </a:pPr>
            <a:r>
              <a:rPr lang="en-GB" sz="2000">
                <a:effectLst/>
                <a:latin typeface="Arial" panose="020B0604020202020204" pitchFamily="34" charset="0"/>
                <a:ea typeface="MS Mincho" panose="02020609040205080304" pitchFamily="49" charset="-128"/>
                <a:cs typeface="Times New Roman" panose="02020603050405020304" pitchFamily="18" charset="0"/>
              </a:rPr>
              <a:t>A medium complexity recipe.</a:t>
            </a:r>
            <a:endParaRPr lang="en-GB" sz="2000">
              <a:effectLst/>
              <a:latin typeface="Cambria" panose="02040503050406030204" pitchFamily="18" charset="0"/>
              <a:ea typeface="MS Mincho" panose="02020609040205080304" pitchFamily="49" charset="-128"/>
              <a:cs typeface="Times New Roman" panose="02020603050405020304" pitchFamily="18" charset="0"/>
            </a:endParaRPr>
          </a:p>
          <a:p>
            <a:pPr>
              <a:buFont typeface="Arial" panose="020B0604020202020204" pitchFamily="34" charset="0"/>
              <a:buChar char="•"/>
            </a:pPr>
            <a:r>
              <a:rPr lang="en-GB" sz="2000">
                <a:effectLst/>
                <a:latin typeface="Arial" panose="020B0604020202020204" pitchFamily="34" charset="0"/>
                <a:ea typeface="MS Mincho" panose="02020609040205080304" pitchFamily="49" charset="-128"/>
                <a:cs typeface="Times New Roman" panose="02020603050405020304" pitchFamily="18" charset="0"/>
              </a:rPr>
              <a:t>Demonstrates a wide range of basic food skills but can be extended to allow for differentiation and inclusion.</a:t>
            </a:r>
          </a:p>
          <a:p>
            <a:pPr>
              <a:buFont typeface="Arial" panose="020B0604020202020204" pitchFamily="34" charset="0"/>
              <a:buChar char="•"/>
            </a:pPr>
            <a:r>
              <a:rPr lang="en-GB" sz="2000">
                <a:effectLst/>
                <a:latin typeface="Arial" panose="020B0604020202020204" pitchFamily="34" charset="0"/>
                <a:ea typeface="MS Mincho" panose="02020609040205080304" pitchFamily="49" charset="-128"/>
                <a:cs typeface="Times New Roman" panose="02020603050405020304" pitchFamily="18" charset="0"/>
              </a:rPr>
              <a:t>Basic roux sauce/method can be used in a variety of dishes.</a:t>
            </a:r>
          </a:p>
          <a:p>
            <a:pPr>
              <a:buFont typeface="Arial" panose="020B0604020202020204" pitchFamily="34" charset="0"/>
              <a:buChar char="•"/>
            </a:pPr>
            <a:r>
              <a:rPr lang="en-GB" sz="2000">
                <a:effectLst/>
                <a:latin typeface="Arial" panose="020B0604020202020204" pitchFamily="34" charset="0"/>
                <a:ea typeface="MS Mincho" panose="02020609040205080304" pitchFamily="49" charset="-128"/>
                <a:cs typeface="Times New Roman" panose="02020603050405020304" pitchFamily="18" charset="0"/>
              </a:rPr>
              <a:t>Uses ingredients that are easy to source, inexpensive and mostly stored at ambient temperatures.</a:t>
            </a:r>
            <a:endParaRPr lang="en-GB" sz="2000">
              <a:effectLst/>
              <a:latin typeface="Cambria" panose="02040503050406030204" pitchFamily="18" charset="0"/>
              <a:ea typeface="MS Mincho" panose="02020609040205080304" pitchFamily="49" charset="-128"/>
              <a:cs typeface="Times New Roman" panose="02020603050405020304" pitchFamily="18" charset="0"/>
            </a:endParaRPr>
          </a:p>
          <a:p>
            <a:pPr lvl="0">
              <a:lnSpc>
                <a:spcPct val="107000"/>
              </a:lnSpc>
              <a:buFont typeface="Arial" panose="020B0604020202020204" pitchFamily="34" charset="0"/>
              <a:buChar char="•"/>
            </a:pPr>
            <a:r>
              <a:rPr lang="en-GB" sz="2000">
                <a:effectLst/>
                <a:latin typeface="Arial" panose="020B0604020202020204" pitchFamily="34" charset="0"/>
                <a:ea typeface="Cambria" panose="02040503050406030204" pitchFamily="18" charset="0"/>
                <a:cs typeface="Times New Roman" panose="02020603050405020304" pitchFamily="18" charset="0"/>
              </a:rPr>
              <a:t>Nutrition science: Starchy carbohydrates and dairy in the diet, fibre in the diet (wholemea</a:t>
            </a:r>
            <a:r>
              <a:rPr lang="en-GB">
                <a:latin typeface="Arial" panose="020B0604020202020204" pitchFamily="34" charset="0"/>
                <a:ea typeface="Cambria" panose="02040503050406030204" pitchFamily="18" charset="0"/>
                <a:cs typeface="Times New Roman" panose="02020603050405020304" pitchFamily="18" charset="0"/>
              </a:rPr>
              <a:t>l pasta as an option).</a:t>
            </a:r>
            <a:endParaRPr lang="en-GB" sz="2000">
              <a:effectLst/>
              <a:latin typeface="Cambria" panose="02040503050406030204" pitchFamily="18" charset="0"/>
              <a:ea typeface="Cambria" panose="02040503050406030204" pitchFamily="18" charset="0"/>
              <a:cs typeface="Times New Roman" panose="02020603050405020304" pitchFamily="18" charset="0"/>
            </a:endParaRPr>
          </a:p>
          <a:p>
            <a:pPr lvl="0">
              <a:lnSpc>
                <a:spcPct val="107000"/>
              </a:lnSpc>
              <a:spcAft>
                <a:spcPts val="800"/>
              </a:spcAft>
              <a:buFont typeface="Arial" panose="020B0604020202020204" pitchFamily="34" charset="0"/>
              <a:buChar char="•"/>
            </a:pPr>
            <a:r>
              <a:rPr lang="en-GB" sz="2000">
                <a:effectLst/>
                <a:latin typeface="Arial" panose="020B0604020202020204" pitchFamily="34" charset="0"/>
                <a:ea typeface="Cambria" panose="02040503050406030204" pitchFamily="18" charset="0"/>
                <a:cs typeface="Times New Roman" panose="02020603050405020304" pitchFamily="18" charset="0"/>
              </a:rPr>
              <a:t>Food science: Gelatinisation and coagulation.</a:t>
            </a:r>
            <a:endParaRPr lang="en-GB" sz="2000">
              <a:effectLst/>
              <a:latin typeface="Cambria" panose="02040503050406030204" pitchFamily="18" charset="0"/>
              <a:ea typeface="Cambria" panose="02040503050406030204" pitchFamily="18" charset="0"/>
              <a:cs typeface="Times New Roman" panose="02020603050405020304" pitchFamily="18" charset="0"/>
            </a:endParaRPr>
          </a:p>
          <a:p>
            <a:pPr>
              <a:buFont typeface="Arial" panose="020B0604020202020204" pitchFamily="34" charset="0"/>
              <a:buChar char="•"/>
            </a:pPr>
            <a:r>
              <a:rPr lang="en-GB" sz="2000">
                <a:effectLst/>
                <a:latin typeface="Arial" panose="020B0604020202020204" pitchFamily="34" charset="0"/>
                <a:ea typeface="MS Mincho" panose="02020609040205080304" pitchFamily="49" charset="-128"/>
              </a:rPr>
              <a:t>Sensory science: Testing, tasting and evaluation.</a:t>
            </a:r>
            <a:endParaRPr lang="en-GB"/>
          </a:p>
        </p:txBody>
      </p:sp>
      <p:pic>
        <p:nvPicPr>
          <p:cNvPr id="6" name="Picture 2">
            <a:extLst>
              <a:ext uri="{FF2B5EF4-FFF2-40B4-BE49-F238E27FC236}">
                <a16:creationId xmlns:a16="http://schemas.microsoft.com/office/drawing/2014/main" id="{3CA49C74-CA0C-49B3-1BEF-58A1D0C750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38362" y="3115999"/>
            <a:ext cx="3186570" cy="1942064"/>
          </a:xfrm>
          <a:prstGeom prst="rect">
            <a:avLst/>
          </a:prstGeom>
          <a:noFill/>
          <a:ln w="25400">
            <a:solidFill>
              <a:srgbClr val="EF9F3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971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061A2-96A3-4A54-9CE4-16A415626B29}"/>
              </a:ext>
            </a:extLst>
          </p:cNvPr>
          <p:cNvSpPr>
            <a:spLocks noGrp="1"/>
          </p:cNvSpPr>
          <p:nvPr>
            <p:ph type="ctrTitle"/>
          </p:nvPr>
        </p:nvSpPr>
        <p:spPr/>
        <p:txBody>
          <a:bodyPr/>
          <a:lstStyle/>
          <a:p>
            <a:r>
              <a:rPr lang="en-GB"/>
              <a:t>Does the type of thickener make a difference?</a:t>
            </a:r>
          </a:p>
        </p:txBody>
      </p:sp>
      <p:sp>
        <p:nvSpPr>
          <p:cNvPr id="3" name="Subtitle 2">
            <a:extLst>
              <a:ext uri="{FF2B5EF4-FFF2-40B4-BE49-F238E27FC236}">
                <a16:creationId xmlns:a16="http://schemas.microsoft.com/office/drawing/2014/main" id="{E1F9EB2D-37CF-44A6-88BE-F2BA68F4A3B3}"/>
              </a:ext>
            </a:extLst>
          </p:cNvPr>
          <p:cNvSpPr>
            <a:spLocks noGrp="1"/>
          </p:cNvSpPr>
          <p:nvPr>
            <p:ph type="subTitle" idx="1"/>
          </p:nvPr>
        </p:nvSpPr>
        <p:spPr>
          <a:xfrm>
            <a:off x="1169274" y="2260777"/>
            <a:ext cx="9720000" cy="3600000"/>
          </a:xfrm>
        </p:spPr>
        <p:txBody>
          <a:bodyPr/>
          <a:lstStyle/>
          <a:p>
            <a:pPr>
              <a:spcAft>
                <a:spcPts val="800"/>
              </a:spcAft>
            </a:pPr>
            <a:r>
              <a:rPr lang="en-US" sz="1800">
                <a:effectLst/>
                <a:latin typeface="Arial"/>
                <a:ea typeface="Calibri" panose="020F0502020204030204" pitchFamily="34" charset="0"/>
                <a:cs typeface="Arial"/>
              </a:rPr>
              <a:t>Wholewheat flour has less starch per tablespoon than plain white so more would be needed.</a:t>
            </a:r>
          </a:p>
          <a:p>
            <a:pPr>
              <a:spcAft>
                <a:spcPts val="800"/>
              </a:spcAft>
            </a:pPr>
            <a:r>
              <a:rPr lang="en-US" sz="1800">
                <a:effectLst/>
                <a:latin typeface="Arial"/>
                <a:ea typeface="Calibri" panose="020F0502020204030204" pitchFamily="34" charset="0"/>
                <a:cs typeface="Arial"/>
              </a:rPr>
              <a:t>Could make a ‘flour slurry’ and use this instead of </a:t>
            </a:r>
            <a:r>
              <a:rPr lang="en-US" sz="1800" err="1">
                <a:effectLst/>
                <a:latin typeface="Arial"/>
                <a:ea typeface="Calibri" panose="020F0502020204030204" pitchFamily="34" charset="0"/>
                <a:cs typeface="Arial"/>
              </a:rPr>
              <a:t>cornflour</a:t>
            </a:r>
            <a:r>
              <a:rPr lang="en-US" sz="1800">
                <a:effectLst/>
                <a:latin typeface="Arial"/>
                <a:ea typeface="Calibri" panose="020F0502020204030204" pitchFamily="34" charset="0"/>
                <a:cs typeface="Arial"/>
              </a:rPr>
              <a:t> – mix equal parts of flour and cold water and mix until smooth (in the same way as you would </a:t>
            </a:r>
            <a:r>
              <a:rPr lang="en-US" sz="1800" err="1">
                <a:effectLst/>
                <a:latin typeface="Arial"/>
                <a:ea typeface="Calibri" panose="020F0502020204030204" pitchFamily="34" charset="0"/>
                <a:cs typeface="Arial"/>
              </a:rPr>
              <a:t>cornflour</a:t>
            </a:r>
            <a:r>
              <a:rPr lang="en-US" sz="1800">
                <a:effectLst/>
                <a:latin typeface="Arial"/>
                <a:ea typeface="Calibri" panose="020F0502020204030204" pitchFamily="34" charset="0"/>
                <a:cs typeface="Arial"/>
              </a:rPr>
              <a:t>). Mixing with cold water first ensure the starch granules are separated and they are then less likely clump together and form lumps when they mix with the hot liquid.</a:t>
            </a:r>
            <a:r>
              <a:rPr lang="en-US">
                <a:latin typeface="Arial"/>
                <a:ea typeface="Calibri" panose="020F0502020204030204" pitchFamily="34" charset="0"/>
                <a:cs typeface="Arial"/>
              </a:rPr>
              <a:t> </a:t>
            </a:r>
            <a:endParaRPr lang="en-GB" sz="180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r>
              <a:rPr lang="en-US" sz="1800" err="1">
                <a:effectLst/>
                <a:latin typeface="Arial"/>
                <a:ea typeface="Calibri" panose="020F0502020204030204" pitchFamily="34" charset="0"/>
                <a:cs typeface="Arial"/>
              </a:rPr>
              <a:t>Cornflour</a:t>
            </a:r>
            <a:r>
              <a:rPr lang="en-US" sz="1800">
                <a:effectLst/>
                <a:latin typeface="Arial"/>
                <a:ea typeface="Calibri" panose="020F0502020204030204" pitchFamily="34" charset="0"/>
                <a:cs typeface="Arial"/>
              </a:rPr>
              <a:t> thickened sauces don’t freeze well as the starch granules can break down and syneresis occurs. </a:t>
            </a:r>
            <a:r>
              <a:rPr lang="en-US" sz="1800" err="1">
                <a:effectLst/>
                <a:latin typeface="Arial"/>
                <a:ea typeface="Calibri" panose="020F0502020204030204" pitchFamily="34" charset="0"/>
                <a:cs typeface="Arial"/>
              </a:rPr>
              <a:t>Cornflour</a:t>
            </a:r>
            <a:r>
              <a:rPr lang="en-US" sz="1800">
                <a:effectLst/>
                <a:latin typeface="Arial"/>
                <a:ea typeface="Calibri" panose="020F0502020204030204" pitchFamily="34" charset="0"/>
                <a:cs typeface="Arial"/>
              </a:rPr>
              <a:t> sauces should also not be boiled.</a:t>
            </a:r>
            <a:endParaRPr lang="en-GB" sz="1800">
              <a:effectLst/>
              <a:latin typeface="Arial"/>
              <a:ea typeface="Calibri" panose="020F0502020204030204" pitchFamily="34" charset="0"/>
              <a:cs typeface="Arial"/>
            </a:endParaRPr>
          </a:p>
          <a:p>
            <a:pPr>
              <a:spcAft>
                <a:spcPts val="800"/>
              </a:spcAft>
            </a:pPr>
            <a:r>
              <a:rPr lang="en-US" sz="1800" err="1">
                <a:effectLst/>
                <a:latin typeface="Arial"/>
                <a:ea typeface="Calibri" panose="020F0502020204030204" pitchFamily="34" charset="0"/>
                <a:cs typeface="Arial"/>
              </a:rPr>
              <a:t>Cornflour</a:t>
            </a:r>
            <a:r>
              <a:rPr lang="en-US" sz="1800">
                <a:effectLst/>
                <a:latin typeface="Arial"/>
                <a:ea typeface="Calibri" panose="020F0502020204030204" pitchFamily="34" charset="0"/>
                <a:cs typeface="Arial"/>
              </a:rPr>
              <a:t> sauces may form a skin.</a:t>
            </a:r>
            <a:endParaRPr lang="en-GB" sz="1800">
              <a:effectLst/>
              <a:latin typeface="Arial"/>
              <a:ea typeface="Calibri" panose="020F0502020204030204" pitchFamily="34" charset="0"/>
              <a:cs typeface="Arial"/>
            </a:endParaRPr>
          </a:p>
          <a:p>
            <a:pPr>
              <a:spcAft>
                <a:spcPts val="800"/>
              </a:spcAft>
            </a:pPr>
            <a:r>
              <a:rPr lang="en-US" sz="1800" err="1">
                <a:effectLst/>
                <a:latin typeface="Arial"/>
                <a:ea typeface="Calibri" panose="020F0502020204030204" pitchFamily="34" charset="0"/>
                <a:cs typeface="Arial"/>
              </a:rPr>
              <a:t>Cornflour’s</a:t>
            </a:r>
            <a:r>
              <a:rPr lang="en-US" sz="1800">
                <a:effectLst/>
                <a:latin typeface="Arial"/>
                <a:ea typeface="Calibri" panose="020F0502020204030204" pitchFamily="34" charset="0"/>
                <a:cs typeface="Arial"/>
              </a:rPr>
              <a:t> thickening capacity is greatly reduced in acidic environments (tomatoes, vinegar or wine) so plain flour should be used instead.</a:t>
            </a:r>
            <a:r>
              <a:rPr lang="en-US">
                <a:latin typeface="Arial"/>
                <a:ea typeface="Calibri" panose="020F0502020204030204" pitchFamily="34" charset="0"/>
                <a:cs typeface="Arial"/>
              </a:rPr>
              <a:t> </a:t>
            </a:r>
            <a:endParaRPr lang="en-GB" sz="180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r>
              <a:rPr lang="en-US" sz="1800">
                <a:effectLst/>
                <a:latin typeface="Arial"/>
                <a:ea typeface="Calibri" panose="020F0502020204030204" pitchFamily="34" charset="0"/>
                <a:cs typeface="Arial"/>
              </a:rPr>
              <a:t>Arrowroot (also gluten free) thickens in the same way as plain flour and </a:t>
            </a:r>
            <a:r>
              <a:rPr lang="en-US" sz="1800" err="1">
                <a:effectLst/>
                <a:latin typeface="Arial"/>
                <a:ea typeface="Calibri" panose="020F0502020204030204" pitchFamily="34" charset="0"/>
                <a:cs typeface="Arial"/>
              </a:rPr>
              <a:t>cornflour</a:t>
            </a:r>
            <a:r>
              <a:rPr lang="en-US" sz="1800">
                <a:effectLst/>
                <a:latin typeface="Arial"/>
                <a:ea typeface="Calibri" panose="020F0502020204030204" pitchFamily="34" charset="0"/>
                <a:cs typeface="Arial"/>
              </a:rPr>
              <a:t> but needs to be used at lower temperatures. If it is overheated, the sauce returns to its thinner starting consistency – so not ideal for reheating</a:t>
            </a:r>
            <a:r>
              <a:rPr lang="en-US">
                <a:latin typeface="Arial"/>
                <a:ea typeface="Calibri" panose="020F0502020204030204" pitchFamily="34" charset="0"/>
                <a:cs typeface="Arial"/>
              </a:rPr>
              <a:t>.  </a:t>
            </a:r>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3987512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CF34-01BF-45AD-91F8-9592549EF8CE}"/>
              </a:ext>
            </a:extLst>
          </p:cNvPr>
          <p:cNvSpPr>
            <a:spLocks noGrp="1"/>
          </p:cNvSpPr>
          <p:nvPr>
            <p:ph type="ctrTitle"/>
          </p:nvPr>
        </p:nvSpPr>
        <p:spPr/>
        <p:txBody>
          <a:bodyPr/>
          <a:lstStyle/>
          <a:p>
            <a:r>
              <a:rPr lang="en-GB"/>
              <a:t>The science of pasta</a:t>
            </a:r>
          </a:p>
        </p:txBody>
      </p:sp>
      <p:sp>
        <p:nvSpPr>
          <p:cNvPr id="3" name="Subtitle 2">
            <a:extLst>
              <a:ext uri="{FF2B5EF4-FFF2-40B4-BE49-F238E27FC236}">
                <a16:creationId xmlns:a16="http://schemas.microsoft.com/office/drawing/2014/main" id="{E45F769E-EB2C-44C4-AC44-255EF62101CE}"/>
              </a:ext>
            </a:extLst>
          </p:cNvPr>
          <p:cNvSpPr>
            <a:spLocks noGrp="1"/>
          </p:cNvSpPr>
          <p:nvPr>
            <p:ph type="subTitle" idx="1"/>
          </p:nvPr>
        </p:nvSpPr>
        <p:spPr>
          <a:xfrm>
            <a:off x="1169276" y="2560045"/>
            <a:ext cx="7428902" cy="3600000"/>
          </a:xfrm>
        </p:spPr>
        <p:txBody>
          <a:bodyPr/>
          <a:lstStyle/>
          <a:p>
            <a:pPr marL="0" indent="0">
              <a:buNone/>
            </a:pPr>
            <a:r>
              <a:rPr lang="en-GB" b="1">
                <a:latin typeface="Arial"/>
                <a:cs typeface="Arial"/>
              </a:rPr>
              <a:t>Types of Pasta</a:t>
            </a:r>
            <a:endParaRPr lang="en-GB" b="1"/>
          </a:p>
          <a:p>
            <a:pPr marL="0" indent="0">
              <a:buNone/>
            </a:pPr>
            <a:r>
              <a:rPr lang="en-GB" b="1">
                <a:latin typeface="Arial"/>
                <a:cs typeface="Arial"/>
              </a:rPr>
              <a:t>Dried pasta</a:t>
            </a:r>
            <a:r>
              <a:rPr lang="en-GB">
                <a:latin typeface="Arial"/>
                <a:cs typeface="Arial"/>
              </a:rPr>
              <a:t> is made from mixing wheat flour with water. </a:t>
            </a:r>
            <a:endParaRPr lang="en-GB"/>
          </a:p>
          <a:p>
            <a:pPr marL="0" indent="0">
              <a:buNone/>
            </a:pPr>
            <a:r>
              <a:rPr lang="en-GB">
                <a:latin typeface="Arial"/>
                <a:cs typeface="Arial"/>
              </a:rPr>
              <a:t>During cooking the pasta rehydrates by absorbing water. </a:t>
            </a:r>
            <a:endParaRPr lang="en-GB"/>
          </a:p>
          <a:p>
            <a:pPr marL="0" indent="0">
              <a:buNone/>
            </a:pPr>
            <a:r>
              <a:rPr lang="en-GB">
                <a:latin typeface="Arial"/>
                <a:cs typeface="Arial"/>
              </a:rPr>
              <a:t>The starches in the flour break down and gelatinise and the proteins denature and coagulate. The pasta softens. </a:t>
            </a:r>
            <a:endParaRPr lang="en-GB"/>
          </a:p>
          <a:p>
            <a:pPr marL="0" indent="0">
              <a:buNone/>
            </a:pPr>
            <a:r>
              <a:rPr lang="en-GB" b="1">
                <a:latin typeface="Arial"/>
                <a:cs typeface="Arial"/>
              </a:rPr>
              <a:t>Fresh pasta </a:t>
            </a:r>
            <a:r>
              <a:rPr lang="en-GB">
                <a:latin typeface="Arial"/>
                <a:cs typeface="Arial"/>
              </a:rPr>
              <a:t>is made from mixing wheat flour and egg. It is soft and hydrated and therefore has a shorter cooking time. </a:t>
            </a:r>
            <a:endParaRPr lang="en-GB" b="1"/>
          </a:p>
          <a:p>
            <a:pPr marL="0" indent="0">
              <a:buNone/>
            </a:pPr>
            <a:r>
              <a:rPr lang="en-GB">
                <a:latin typeface="Arial"/>
                <a:cs typeface="Arial"/>
              </a:rPr>
              <a:t>The starch granules swell, break down and gelatinise. </a:t>
            </a:r>
            <a:endParaRPr lang="en-GB"/>
          </a:p>
          <a:p>
            <a:pPr marL="0" indent="0">
              <a:buNone/>
            </a:pPr>
            <a:r>
              <a:rPr lang="en-GB">
                <a:latin typeface="Arial"/>
                <a:cs typeface="Arial"/>
              </a:rPr>
              <a:t>The egg proteins denature and coagulate; the egg also contains emulsifiers which trap air inside the dough. This makes the pasta more buoyant which makes it rise to the surface as it cooks. </a:t>
            </a:r>
            <a:endParaRPr lang="en-GB"/>
          </a:p>
          <a:p>
            <a:pPr marL="0" indent="0">
              <a:buNone/>
            </a:pPr>
            <a:endParaRPr lang="en-GB"/>
          </a:p>
          <a:p>
            <a:pPr marL="0" indent="0">
              <a:buNone/>
            </a:pPr>
            <a:endParaRPr lang="en-GB" b="1"/>
          </a:p>
          <a:p>
            <a:pPr marL="0" indent="0">
              <a:buNone/>
            </a:pPr>
            <a:endParaRPr lang="en-GB"/>
          </a:p>
          <a:p>
            <a:endParaRPr lang="en-GB"/>
          </a:p>
          <a:p>
            <a:endParaRPr lang="en-GB"/>
          </a:p>
        </p:txBody>
      </p:sp>
      <p:pic>
        <p:nvPicPr>
          <p:cNvPr id="8" name="Picture 7">
            <a:extLst>
              <a:ext uri="{FF2B5EF4-FFF2-40B4-BE49-F238E27FC236}">
                <a16:creationId xmlns:a16="http://schemas.microsoft.com/office/drawing/2014/main" id="{DF1D3655-63B3-4E2B-8CF7-4FE4C3C763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24020" y="2511199"/>
            <a:ext cx="2978315" cy="2990149"/>
          </a:xfrm>
          <a:prstGeom prst="rect">
            <a:avLst/>
          </a:prstGeom>
          <a:ln w="25400">
            <a:solidFill>
              <a:srgbClr val="EF9F3F"/>
            </a:solidFill>
          </a:ln>
        </p:spPr>
      </p:pic>
    </p:spTree>
    <p:extLst>
      <p:ext uri="{BB962C8B-B14F-4D97-AF65-F5344CB8AC3E}">
        <p14:creationId xmlns:p14="http://schemas.microsoft.com/office/powerpoint/2010/main" val="2991206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a:xfrm>
            <a:off x="1015060" y="1554727"/>
            <a:ext cx="9720000" cy="720000"/>
          </a:xfrm>
        </p:spPr>
        <p:txBody>
          <a:bodyPr/>
          <a:lstStyle/>
          <a:p>
            <a:r>
              <a:rPr lang="en-GB"/>
              <a:t>Activities and experiments</a:t>
            </a:r>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015164" y="2283798"/>
            <a:ext cx="8745286" cy="3600000"/>
          </a:xfrm>
        </p:spPr>
        <p:txBody>
          <a:bodyPr/>
          <a:lstStyle/>
          <a:p>
            <a:pPr marL="0" indent="0">
              <a:buNone/>
            </a:pPr>
            <a:r>
              <a:rPr lang="en-GB" sz="1800">
                <a:latin typeface="Arial"/>
                <a:cs typeface="Arial"/>
              </a:rPr>
              <a:t>An investigation comparing the ingredients, cooking methods and viscosity of sauces.</a:t>
            </a:r>
            <a:endParaRPr lang="en-US" sz="1800"/>
          </a:p>
          <a:p>
            <a:pPr marL="0" indent="0">
              <a:buNone/>
            </a:pPr>
            <a:r>
              <a:rPr lang="en-GB" sz="1800">
                <a:latin typeface="Arial"/>
                <a:cs typeface="Arial"/>
                <a:hlinkClick r:id="rId2"/>
              </a:rPr>
              <a:t>https://www.foodafactoflife.org.uk/media/7209/cheese-sauce-experiment-ws-1114c2.docx</a:t>
            </a:r>
            <a:r>
              <a:rPr lang="en-GB" sz="1800">
                <a:latin typeface="Arial"/>
                <a:cs typeface="Arial"/>
              </a:rPr>
              <a:t> </a:t>
            </a:r>
            <a:endParaRPr lang="en-GB" sz="1800"/>
          </a:p>
          <a:p>
            <a:pPr marL="0" indent="0">
              <a:buNone/>
            </a:pPr>
            <a:r>
              <a:rPr lang="en-GB" sz="1800" i="1">
                <a:latin typeface="Arial"/>
                <a:cs typeface="Arial"/>
              </a:rPr>
              <a:t>Note: To reduce waste you may wish to use the sauce sample to make/finish a dish or freeze for future use. </a:t>
            </a:r>
          </a:p>
          <a:p>
            <a:pPr marL="0" indent="0">
              <a:buNone/>
            </a:pPr>
            <a:r>
              <a:rPr lang="en-GB" sz="1800">
                <a:latin typeface="Arial"/>
                <a:cs typeface="Arial"/>
              </a:rPr>
              <a:t>An experiment to measure the viscosity of different sauces, worksheet and viscosity chart. </a:t>
            </a:r>
            <a:endParaRPr lang="en-GB" sz="1800"/>
          </a:p>
          <a:p>
            <a:pPr marL="0" indent="0">
              <a:buNone/>
            </a:pPr>
            <a:r>
              <a:rPr lang="en-GB" sz="1800">
                <a:latin typeface="Arial"/>
                <a:cs typeface="Arial"/>
                <a:hlinkClick r:id="rId3"/>
              </a:rPr>
              <a:t>https://www.foodafactoflife.org.uk/media/1301/viscosity-ws-1114fcc.docx</a:t>
            </a:r>
            <a:r>
              <a:rPr lang="en-GB" sz="1800">
                <a:latin typeface="Arial"/>
                <a:cs typeface="Arial"/>
              </a:rPr>
              <a:t> </a:t>
            </a:r>
          </a:p>
          <a:p>
            <a:pPr marL="0" indent="0">
              <a:buNone/>
            </a:pPr>
            <a:r>
              <a:rPr lang="en-GB" sz="1800">
                <a:latin typeface="Arial"/>
                <a:cs typeface="Arial"/>
                <a:hlinkClick r:id="rId4"/>
              </a:rPr>
              <a:t>https://www.foodafactoflife.org.uk/media/6500/how-to-measure-thickness-or-viscosity-1416.docx</a:t>
            </a:r>
            <a:r>
              <a:rPr lang="en-GB" sz="1800">
                <a:latin typeface="Arial"/>
                <a:cs typeface="Arial"/>
              </a:rPr>
              <a:t> </a:t>
            </a:r>
          </a:p>
          <a:p>
            <a:pPr marL="0" indent="0">
              <a:buNone/>
            </a:pPr>
            <a:r>
              <a:rPr lang="en-GB" sz="1800">
                <a:latin typeface="Arial"/>
                <a:cs typeface="Arial"/>
                <a:hlinkClick r:id="rId3"/>
              </a:rPr>
              <a:t>https://www.foodafactoflife.org.uk/media/1301/viscosity-ws-1114fcc.docx</a:t>
            </a:r>
            <a:r>
              <a:rPr lang="en-GB" sz="1800">
                <a:latin typeface="Arial"/>
                <a:cs typeface="Arial"/>
              </a:rPr>
              <a:t> </a:t>
            </a:r>
          </a:p>
          <a:p>
            <a:pPr marL="0" indent="0">
              <a:buNone/>
            </a:pPr>
            <a:r>
              <a:rPr lang="en-GB" sz="1800">
                <a:latin typeface="Arial"/>
                <a:cs typeface="Arial"/>
              </a:rPr>
              <a:t>A worksheet to explore the effect of using different amounts of flour on thickness</a:t>
            </a:r>
          </a:p>
          <a:p>
            <a:pPr marL="0" indent="0">
              <a:buNone/>
            </a:pPr>
            <a:r>
              <a:rPr lang="en-GB" sz="1800">
                <a:latin typeface="Arial"/>
                <a:cs typeface="Arial"/>
                <a:hlinkClick r:id="rId5"/>
              </a:rPr>
              <a:t>https://www.foodafactoflife.org.uk/media/1305/gelatinisation-ws-1114fcc.docx</a:t>
            </a:r>
            <a:r>
              <a:rPr lang="en-GB" sz="1800">
                <a:latin typeface="Arial"/>
                <a:cs typeface="Arial"/>
              </a:rPr>
              <a:t> </a:t>
            </a:r>
          </a:p>
          <a:p>
            <a:pPr marL="0" indent="0">
              <a:buNone/>
            </a:pPr>
            <a:endParaRPr lang="en-GB"/>
          </a:p>
        </p:txBody>
      </p:sp>
      <p:pic>
        <p:nvPicPr>
          <p:cNvPr id="7" name="Picture 6">
            <a:extLst>
              <a:ext uri="{FF2B5EF4-FFF2-40B4-BE49-F238E27FC236}">
                <a16:creationId xmlns:a16="http://schemas.microsoft.com/office/drawing/2014/main" id="{EFB9AE3F-45FC-40CA-9C57-39900E3A54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32624" y="2434975"/>
            <a:ext cx="2113300" cy="3061752"/>
          </a:xfrm>
          <a:prstGeom prst="rect">
            <a:avLst/>
          </a:prstGeom>
          <a:ln w="25400">
            <a:solidFill>
              <a:srgbClr val="EF9F3F"/>
            </a:solidFill>
          </a:ln>
        </p:spPr>
      </p:pic>
    </p:spTree>
    <p:extLst>
      <p:ext uri="{BB962C8B-B14F-4D97-AF65-F5344CB8AC3E}">
        <p14:creationId xmlns:p14="http://schemas.microsoft.com/office/powerpoint/2010/main" val="274690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p:txBody>
          <a:bodyPr/>
          <a:lstStyle/>
          <a:p>
            <a:r>
              <a:rPr lang="en-GB">
                <a:latin typeface="Arial"/>
                <a:cs typeface="Arial"/>
              </a:rPr>
              <a:t>Resources</a:t>
            </a:r>
            <a:endParaRPr lang="en-GB"/>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p:txBody>
          <a:bodyPr/>
          <a:lstStyle/>
          <a:p>
            <a:pPr marL="0" indent="0">
              <a:buNone/>
            </a:pPr>
            <a:r>
              <a:rPr lang="en-US" sz="1800">
                <a:solidFill>
                  <a:srgbClr val="263143"/>
                </a:solidFill>
                <a:latin typeface="Arial"/>
                <a:ea typeface="Roboto"/>
                <a:cs typeface="Arial"/>
              </a:rPr>
              <a:t>A teacher's guide to a lesson looking at understanding sauces.</a:t>
            </a:r>
            <a:endParaRPr lang="en-US" sz="1800"/>
          </a:p>
          <a:p>
            <a:pPr marL="0" indent="0">
              <a:buNone/>
            </a:pPr>
            <a:r>
              <a:rPr lang="en-US" sz="1800">
                <a:solidFill>
                  <a:srgbClr val="000000"/>
                </a:solidFill>
                <a:latin typeface="Arial"/>
                <a:ea typeface="Roboto"/>
                <a:cs typeface="Arial"/>
                <a:hlinkClick r:id="rId2"/>
              </a:rPr>
              <a:t>https://www.foodafactoflife.org.uk/media/6509/understanding-sauces-1416fc.docx</a:t>
            </a:r>
            <a:r>
              <a:rPr lang="en-US" sz="1800">
                <a:solidFill>
                  <a:srgbClr val="000000"/>
                </a:solidFill>
                <a:latin typeface="Arial"/>
                <a:ea typeface="Roboto"/>
                <a:cs typeface="Arial"/>
              </a:rPr>
              <a:t> </a:t>
            </a:r>
          </a:p>
          <a:p>
            <a:pPr marL="0" indent="0">
              <a:buNone/>
            </a:pPr>
            <a:r>
              <a:rPr lang="en-US" sz="1800">
                <a:solidFill>
                  <a:srgbClr val="000000"/>
                </a:solidFill>
                <a:latin typeface="Arial"/>
                <a:ea typeface="Roboto"/>
                <a:cs typeface="Arial"/>
              </a:rPr>
              <a:t>An information sheet on a roux sauce.</a:t>
            </a:r>
            <a:endParaRPr lang="en-US" sz="1800"/>
          </a:p>
          <a:p>
            <a:pPr marL="0" indent="0">
              <a:buNone/>
            </a:pPr>
            <a:r>
              <a:rPr lang="en-US" sz="1800">
                <a:solidFill>
                  <a:srgbClr val="000000"/>
                </a:solidFill>
                <a:latin typeface="Arial"/>
                <a:ea typeface="Roboto"/>
                <a:cs typeface="Arial"/>
                <a:hlinkClick r:id="rId3"/>
              </a:rPr>
              <a:t>https://www.foodafactoflife.org.uk/media/6511/what-is-a-roux-sauce-1416.docx</a:t>
            </a:r>
            <a:r>
              <a:rPr lang="en-US" sz="1800">
                <a:solidFill>
                  <a:srgbClr val="000000"/>
                </a:solidFill>
                <a:latin typeface="Arial"/>
                <a:ea typeface="Roboto"/>
                <a:cs typeface="Arial"/>
              </a:rPr>
              <a:t> </a:t>
            </a:r>
            <a:endParaRPr lang="en-US" sz="1800"/>
          </a:p>
          <a:p>
            <a:pPr marL="0" indent="0">
              <a:buNone/>
            </a:pPr>
            <a:r>
              <a:rPr lang="en-US" sz="1800">
                <a:solidFill>
                  <a:srgbClr val="000000"/>
                </a:solidFill>
                <a:latin typeface="Arial"/>
                <a:ea typeface="Roboto"/>
                <a:cs typeface="Arial"/>
              </a:rPr>
              <a:t>A teacher's guide to a lesson on </a:t>
            </a:r>
            <a:r>
              <a:rPr lang="en-US" sz="1800" err="1">
                <a:solidFill>
                  <a:srgbClr val="000000"/>
                </a:solidFill>
                <a:latin typeface="Arial"/>
                <a:ea typeface="Roboto"/>
                <a:cs typeface="Arial"/>
              </a:rPr>
              <a:t>gelatinisation</a:t>
            </a:r>
            <a:r>
              <a:rPr lang="en-US" sz="1800">
                <a:solidFill>
                  <a:srgbClr val="000000"/>
                </a:solidFill>
                <a:latin typeface="Arial"/>
                <a:ea typeface="Roboto"/>
                <a:cs typeface="Arial"/>
              </a:rPr>
              <a:t>.</a:t>
            </a:r>
            <a:endParaRPr lang="en-US" sz="1800"/>
          </a:p>
          <a:p>
            <a:pPr marL="0" indent="0">
              <a:buNone/>
            </a:pPr>
            <a:r>
              <a:rPr lang="en-US" sz="1800">
                <a:solidFill>
                  <a:srgbClr val="000000"/>
                </a:solidFill>
                <a:latin typeface="Arial"/>
                <a:ea typeface="Roboto"/>
                <a:cs typeface="Arial"/>
                <a:hlinkClick r:id="rId4"/>
              </a:rPr>
              <a:t>https://www.foodafactoflife.org.uk/media/6524/gelatinisation-lesson-plan-ws-1416.docx</a:t>
            </a:r>
            <a:r>
              <a:rPr lang="en-US" sz="1800">
                <a:solidFill>
                  <a:srgbClr val="000000"/>
                </a:solidFill>
                <a:latin typeface="Arial"/>
                <a:ea typeface="Roboto"/>
                <a:cs typeface="Arial"/>
              </a:rPr>
              <a:t> </a:t>
            </a:r>
            <a:endParaRPr lang="en-US" sz="1800"/>
          </a:p>
          <a:p>
            <a:pPr marL="0" indent="0">
              <a:buNone/>
            </a:pPr>
            <a:r>
              <a:rPr lang="en-US" sz="1800">
                <a:solidFill>
                  <a:srgbClr val="000000"/>
                </a:solidFill>
                <a:latin typeface="Arial"/>
                <a:ea typeface="Roboto"/>
                <a:cs typeface="Arial"/>
              </a:rPr>
              <a:t>A worksheet on </a:t>
            </a:r>
            <a:r>
              <a:rPr lang="en-US" sz="1800" err="1">
                <a:solidFill>
                  <a:srgbClr val="000000"/>
                </a:solidFill>
                <a:latin typeface="Arial"/>
                <a:ea typeface="Roboto"/>
                <a:cs typeface="Arial"/>
              </a:rPr>
              <a:t>gelatinisation</a:t>
            </a:r>
            <a:r>
              <a:rPr lang="en-US" sz="1800">
                <a:solidFill>
                  <a:srgbClr val="000000"/>
                </a:solidFill>
                <a:latin typeface="Arial"/>
                <a:ea typeface="Roboto"/>
                <a:cs typeface="Arial"/>
              </a:rPr>
              <a:t>.</a:t>
            </a:r>
            <a:endParaRPr lang="en-US" sz="1800"/>
          </a:p>
          <a:p>
            <a:pPr marL="0" indent="0">
              <a:buNone/>
            </a:pPr>
            <a:r>
              <a:rPr lang="en-US" sz="1800">
                <a:solidFill>
                  <a:srgbClr val="000000"/>
                </a:solidFill>
                <a:latin typeface="Arial"/>
                <a:ea typeface="Roboto"/>
                <a:cs typeface="Arial"/>
                <a:hlinkClick r:id="rId5"/>
              </a:rPr>
              <a:t>https://www.foodafactoflife.org.uk/media/6502/investigating-gelatinisation-1416.docx</a:t>
            </a:r>
            <a:r>
              <a:rPr lang="en-US" sz="1800">
                <a:solidFill>
                  <a:srgbClr val="000000"/>
                </a:solidFill>
                <a:latin typeface="Arial"/>
                <a:ea typeface="Roboto"/>
                <a:cs typeface="Arial"/>
              </a:rPr>
              <a:t> </a:t>
            </a:r>
          </a:p>
          <a:p>
            <a:pPr marL="0" indent="0">
              <a:buNone/>
            </a:pPr>
            <a:r>
              <a:rPr lang="en-US" sz="1800">
                <a:solidFill>
                  <a:srgbClr val="000000"/>
                </a:solidFill>
                <a:latin typeface="Arial"/>
                <a:ea typeface="Roboto"/>
                <a:cs typeface="Arial"/>
              </a:rPr>
              <a:t>Information about </a:t>
            </a:r>
            <a:r>
              <a:rPr lang="en-US" sz="1800" err="1">
                <a:solidFill>
                  <a:srgbClr val="000000"/>
                </a:solidFill>
                <a:latin typeface="Arial"/>
                <a:ea typeface="Roboto"/>
                <a:cs typeface="Arial"/>
              </a:rPr>
              <a:t>gelatinisation</a:t>
            </a:r>
            <a:r>
              <a:rPr lang="en-US" sz="1800">
                <a:solidFill>
                  <a:srgbClr val="000000"/>
                </a:solidFill>
                <a:latin typeface="Arial"/>
                <a:ea typeface="Roboto"/>
                <a:cs typeface="Arial"/>
              </a:rPr>
              <a:t>.</a:t>
            </a:r>
          </a:p>
          <a:p>
            <a:pPr marL="0" indent="0">
              <a:buNone/>
            </a:pPr>
            <a:r>
              <a:rPr lang="en-US" sz="1800">
                <a:latin typeface="Arial"/>
                <a:ea typeface="Roboto"/>
                <a:cs typeface="Arial"/>
                <a:hlinkClick r:id="rId6"/>
              </a:rPr>
              <a:t>https://www.ifst.org/lovefoodlovescience/resources/carbohydrates-gelatinisation</a:t>
            </a:r>
            <a:r>
              <a:rPr lang="en-US" sz="1800">
                <a:latin typeface="Arial"/>
                <a:ea typeface="Roboto"/>
                <a:cs typeface="Arial"/>
              </a:rPr>
              <a:t> </a:t>
            </a:r>
            <a:endParaRPr lang="en-US" sz="1800"/>
          </a:p>
          <a:p>
            <a:pPr marL="0" indent="0">
              <a:buNone/>
            </a:pPr>
            <a:endParaRPr lang="en-US">
              <a:solidFill>
                <a:srgbClr val="000000"/>
              </a:solidFill>
              <a:latin typeface="Arial"/>
              <a:ea typeface="Roboto"/>
              <a:cs typeface="Arial"/>
            </a:endParaRPr>
          </a:p>
        </p:txBody>
      </p:sp>
    </p:spTree>
    <p:extLst>
      <p:ext uri="{BB962C8B-B14F-4D97-AF65-F5344CB8AC3E}">
        <p14:creationId xmlns:p14="http://schemas.microsoft.com/office/powerpoint/2010/main" val="1462372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C2C-416D-4D38-95BD-6CB41BE46542}"/>
              </a:ext>
            </a:extLst>
          </p:cNvPr>
          <p:cNvSpPr>
            <a:spLocks noGrp="1"/>
          </p:cNvSpPr>
          <p:nvPr>
            <p:ph type="ctrTitle"/>
          </p:nvPr>
        </p:nvSpPr>
        <p:spPr>
          <a:xfrm>
            <a:off x="1169274" y="1394465"/>
            <a:ext cx="9720000" cy="720000"/>
          </a:xfrm>
        </p:spPr>
        <p:txBody>
          <a:bodyPr/>
          <a:lstStyle/>
          <a:p>
            <a:r>
              <a:rPr lang="en-GB"/>
              <a:t>Activities and experiments</a:t>
            </a:r>
          </a:p>
        </p:txBody>
      </p:sp>
      <p:sp>
        <p:nvSpPr>
          <p:cNvPr id="3" name="Subtitle 2">
            <a:extLst>
              <a:ext uri="{FF2B5EF4-FFF2-40B4-BE49-F238E27FC236}">
                <a16:creationId xmlns:a16="http://schemas.microsoft.com/office/drawing/2014/main" id="{05EDBD8D-6251-4298-9DE9-A8FC07364DBD}"/>
              </a:ext>
            </a:extLst>
          </p:cNvPr>
          <p:cNvSpPr>
            <a:spLocks noGrp="1"/>
          </p:cNvSpPr>
          <p:nvPr>
            <p:ph type="subTitle" idx="1"/>
          </p:nvPr>
        </p:nvSpPr>
        <p:spPr>
          <a:xfrm>
            <a:off x="1169276" y="2021767"/>
            <a:ext cx="10303870" cy="5138111"/>
          </a:xfrm>
        </p:spPr>
        <p:txBody>
          <a:bodyPr/>
          <a:lstStyle/>
          <a:p>
            <a:pPr>
              <a:buNone/>
            </a:pPr>
            <a:r>
              <a:rPr lang="en-US" sz="1900" dirty="0">
                <a:latin typeface="Arial"/>
                <a:cs typeface="Arial"/>
              </a:rPr>
              <a:t>A practical session is to demonstrate enzymic browning and find out how enzymic browning can be prevented or reduced.</a:t>
            </a:r>
            <a:endParaRPr lang="en-GB" sz="1900" dirty="0">
              <a:cs typeface="Arial"/>
            </a:endParaRPr>
          </a:p>
          <a:p>
            <a:pPr>
              <a:buNone/>
            </a:pPr>
            <a:r>
              <a:rPr lang="en-GB" sz="1900" dirty="0">
                <a:latin typeface="Arial"/>
                <a:cs typeface="Arial"/>
                <a:hlinkClick r:id="rId2"/>
              </a:rPr>
              <a:t>https://www.foodafactoflife.org.uk/media/5023/enzymic-browning.docx</a:t>
            </a:r>
            <a:endParaRPr lang="en-GB" sz="1900" dirty="0">
              <a:latin typeface="Arial"/>
              <a:cs typeface="Arial"/>
            </a:endParaRPr>
          </a:p>
          <a:p>
            <a:pPr>
              <a:buNone/>
            </a:pPr>
            <a:r>
              <a:rPr lang="en-GB" sz="1900" dirty="0">
                <a:latin typeface="Arial"/>
                <a:cs typeface="Arial"/>
              </a:rPr>
              <a:t>A worksheet looking at the Maillard reaction. </a:t>
            </a:r>
            <a:endParaRPr lang="en-GB" sz="1900" dirty="0"/>
          </a:p>
          <a:p>
            <a:pPr marL="0" indent="0">
              <a:buNone/>
            </a:pPr>
            <a:r>
              <a:rPr lang="en-GB" sz="1900" dirty="0">
                <a:latin typeface="Arial"/>
                <a:cs typeface="Arial"/>
                <a:hlinkClick r:id="rId3"/>
              </a:rPr>
              <a:t>https://www.foodafactoflife.org.uk/media/5029/maillard-reaction.docx</a:t>
            </a:r>
            <a:r>
              <a:rPr lang="en-GB" sz="1900" dirty="0">
                <a:latin typeface="Arial"/>
                <a:cs typeface="Arial"/>
              </a:rPr>
              <a:t> </a:t>
            </a:r>
          </a:p>
          <a:p>
            <a:pPr marL="0" indent="0">
              <a:buNone/>
            </a:pPr>
            <a:r>
              <a:rPr lang="en-GB" sz="1900" dirty="0">
                <a:latin typeface="Arial"/>
                <a:cs typeface="Arial"/>
              </a:rPr>
              <a:t>Resources – enzymic browning</a:t>
            </a:r>
          </a:p>
          <a:p>
            <a:pPr marL="0" indent="0">
              <a:buNone/>
            </a:pPr>
            <a:r>
              <a:rPr lang="en-GB" sz="1900" dirty="0">
                <a:latin typeface="Arial"/>
                <a:cs typeface="Arial"/>
                <a:hlinkClick r:id="rId4"/>
              </a:rPr>
              <a:t>https://letstalkscience.ca/educational-resources/stem-in-context/why-do-apples-turn-brown-after-you-cut-them</a:t>
            </a:r>
          </a:p>
          <a:p>
            <a:pPr marL="0" indent="0">
              <a:buNone/>
            </a:pPr>
            <a:r>
              <a:rPr lang="en-GB" sz="1900" dirty="0">
                <a:latin typeface="Arial"/>
                <a:cs typeface="Arial"/>
                <a:hlinkClick r:id="rId5"/>
              </a:rPr>
              <a:t>https://www.ifst.org/lovefoodlovescience/resources/fruit-and-vegetables-enzymic-browning</a:t>
            </a:r>
            <a:r>
              <a:rPr lang="en-GB" sz="1900" dirty="0">
                <a:latin typeface="Arial"/>
                <a:cs typeface="Arial"/>
              </a:rPr>
              <a:t> </a:t>
            </a:r>
          </a:p>
          <a:p>
            <a:pPr marL="0" indent="0">
              <a:buNone/>
            </a:pPr>
            <a:r>
              <a:rPr lang="en-GB" sz="1900" dirty="0">
                <a:latin typeface="Arial"/>
                <a:cs typeface="Arial"/>
                <a:hlinkClick r:id="rId6"/>
              </a:rPr>
              <a:t>https://www.ifst.org/lovefoodlovescience/enzymic-browning-experimentshttps://www.ifst.org/lovefoodlovescience/enzymic-browning-experiments</a:t>
            </a:r>
          </a:p>
          <a:p>
            <a:pPr marL="0" indent="0">
              <a:buNone/>
            </a:pPr>
            <a:r>
              <a:rPr lang="en-GB" sz="1900" dirty="0">
                <a:latin typeface="Arial"/>
                <a:cs typeface="Arial"/>
              </a:rPr>
              <a:t>Food science of marinades presentation</a:t>
            </a:r>
          </a:p>
          <a:p>
            <a:pPr marL="0" indent="0">
              <a:buNone/>
            </a:pPr>
            <a:r>
              <a:rPr lang="en-GB" sz="1900" dirty="0">
                <a:latin typeface="Arial"/>
                <a:cs typeface="Arial"/>
                <a:hlinkClick r:id="rId7"/>
              </a:rPr>
              <a:t>https://foodafactoflife.org.uk/media/6563/food-science-of-marinades-1416fcm.pptx</a:t>
            </a:r>
            <a:r>
              <a:rPr lang="en-GB" sz="1900" dirty="0">
                <a:latin typeface="Arial"/>
                <a:cs typeface="Arial"/>
              </a:rPr>
              <a:t> </a:t>
            </a:r>
            <a:endParaRPr lang="en-GB" sz="1900" dirty="0"/>
          </a:p>
        </p:txBody>
      </p:sp>
    </p:spTree>
    <p:extLst>
      <p:ext uri="{BB962C8B-B14F-4D97-AF65-F5344CB8AC3E}">
        <p14:creationId xmlns:p14="http://schemas.microsoft.com/office/powerpoint/2010/main" val="1591991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420CBC1-AF41-4508-A7F2-DD325D0FF9A8}"/>
              </a:ext>
            </a:extLst>
          </p:cNvPr>
          <p:cNvGraphicFramePr>
            <a:graphicFrameLocks noGrp="1"/>
          </p:cNvGraphicFramePr>
          <p:nvPr>
            <p:extLst>
              <p:ext uri="{D42A27DB-BD31-4B8C-83A1-F6EECF244321}">
                <p14:modId xmlns:p14="http://schemas.microsoft.com/office/powerpoint/2010/main" val="811221528"/>
              </p:ext>
            </p:extLst>
          </p:nvPr>
        </p:nvGraphicFramePr>
        <p:xfrm>
          <a:off x="1140436" y="1920875"/>
          <a:ext cx="9598894" cy="4537139"/>
        </p:xfrm>
        <a:graphic>
          <a:graphicData uri="http://schemas.openxmlformats.org/drawingml/2006/table">
            <a:tbl>
              <a:tblPr firstRow="1" firstCol="1" bandRow="1">
                <a:tableStyleId>{00A15C55-8517-42AA-B614-E9B94910E393}</a:tableStyleId>
              </a:tblPr>
              <a:tblGrid>
                <a:gridCol w="3099990">
                  <a:extLst>
                    <a:ext uri="{9D8B030D-6E8A-4147-A177-3AD203B41FA5}">
                      <a16:colId xmlns:a16="http://schemas.microsoft.com/office/drawing/2014/main" val="3839829633"/>
                    </a:ext>
                  </a:extLst>
                </a:gridCol>
                <a:gridCol w="6498904">
                  <a:extLst>
                    <a:ext uri="{9D8B030D-6E8A-4147-A177-3AD203B41FA5}">
                      <a16:colId xmlns:a16="http://schemas.microsoft.com/office/drawing/2014/main" val="2947545976"/>
                    </a:ext>
                  </a:extLst>
                </a:gridCol>
              </a:tblGrid>
              <a:tr h="1385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tx1"/>
                          </a:solidFill>
                          <a:latin typeface="Arial"/>
                        </a:rPr>
                        <a:t>Learning intent – the science of food</a:t>
                      </a:r>
                    </a:p>
                  </a:txBody>
                  <a:tcPr marL="55752" marR="55752" marT="0" marB="0"/>
                </a:tc>
                <a:tc>
                  <a:txBody>
                    <a:bodyPr/>
                    <a:lstStyle/>
                    <a:p>
                      <a:pPr>
                        <a:lnSpc>
                          <a:spcPct val="107000"/>
                        </a:lnSpc>
                        <a:spcAft>
                          <a:spcPts val="800"/>
                        </a:spcAft>
                      </a:pPr>
                      <a:r>
                        <a:rPr lang="en-US" sz="1800">
                          <a:solidFill>
                            <a:schemeClr val="tx1"/>
                          </a:solidFill>
                          <a:effectLst/>
                          <a:latin typeface="Arial"/>
                        </a:rPr>
                        <a:t>Recipes to demonstrate the principle</a:t>
                      </a:r>
                      <a:endParaRPr lang="en-GB" sz="1800">
                        <a:solidFill>
                          <a:schemeClr val="tx1"/>
                        </a:solidFill>
                        <a:effectLst/>
                        <a:latin typeface="Arial"/>
                      </a:endParaRPr>
                    </a:p>
                  </a:txBody>
                  <a:tcPr marL="55752" marR="55752" marT="0" marB="0"/>
                </a:tc>
                <a:extLst>
                  <a:ext uri="{0D108BD9-81ED-4DB2-BD59-A6C34878D82A}">
                    <a16:rowId xmlns:a16="http://schemas.microsoft.com/office/drawing/2014/main" val="3093511056"/>
                  </a:ext>
                </a:extLst>
              </a:tr>
              <a:tr h="1280643">
                <a:tc>
                  <a:txBody>
                    <a:bodyPr/>
                    <a:lstStyle/>
                    <a:p>
                      <a:pPr>
                        <a:lnSpc>
                          <a:spcPct val="107000"/>
                        </a:lnSpc>
                        <a:spcAft>
                          <a:spcPts val="800"/>
                        </a:spcAft>
                      </a:pPr>
                      <a:r>
                        <a:rPr lang="en-US" sz="1600">
                          <a:solidFill>
                            <a:schemeClr val="tx1"/>
                          </a:solidFill>
                          <a:effectLst/>
                          <a:latin typeface="Arial"/>
                        </a:rPr>
                        <a:t>Shortening</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US" sz="1600">
                          <a:solidFill>
                            <a:schemeClr val="tx1"/>
                          </a:solidFill>
                          <a:effectLst/>
                          <a:latin typeface="Arial"/>
                        </a:rPr>
                        <a:t>Crumble</a:t>
                      </a:r>
                      <a:endParaRPr lang="en-GB" sz="1600">
                        <a:solidFill>
                          <a:schemeClr val="tx1"/>
                        </a:solidFill>
                        <a:effectLst/>
                        <a:latin typeface="Arial"/>
                      </a:endParaRPr>
                    </a:p>
                    <a:p>
                      <a:pPr>
                        <a:lnSpc>
                          <a:spcPct val="107000"/>
                        </a:lnSpc>
                        <a:spcAft>
                          <a:spcPts val="800"/>
                        </a:spcAft>
                      </a:pPr>
                      <a:r>
                        <a:rPr lang="en-US" sz="1600">
                          <a:solidFill>
                            <a:schemeClr val="tx1"/>
                          </a:solidFill>
                          <a:effectLst/>
                          <a:latin typeface="Arial"/>
                        </a:rPr>
                        <a:t>Scones</a:t>
                      </a:r>
                      <a:endParaRPr lang="en-GB" sz="1600">
                        <a:solidFill>
                          <a:schemeClr val="tx1"/>
                        </a:solidFill>
                        <a:effectLst/>
                        <a:latin typeface="Arial"/>
                      </a:endParaRPr>
                    </a:p>
                    <a:p>
                      <a:pPr>
                        <a:lnSpc>
                          <a:spcPct val="107000"/>
                        </a:lnSpc>
                        <a:spcAft>
                          <a:spcPts val="800"/>
                        </a:spcAft>
                      </a:pPr>
                      <a:r>
                        <a:rPr lang="en-US" sz="1600">
                          <a:solidFill>
                            <a:schemeClr val="tx1"/>
                          </a:solidFill>
                          <a:effectLst/>
                          <a:latin typeface="Arial"/>
                        </a:rPr>
                        <a:t>Scone based pizza</a:t>
                      </a:r>
                      <a:endParaRPr lang="en-GB" sz="1600">
                        <a:solidFill>
                          <a:schemeClr val="tx1"/>
                        </a:solidFill>
                        <a:effectLst/>
                        <a:latin typeface="Arial"/>
                      </a:endParaRPr>
                    </a:p>
                    <a:p>
                      <a:pPr>
                        <a:lnSpc>
                          <a:spcPct val="107000"/>
                        </a:lnSpc>
                        <a:spcAft>
                          <a:spcPts val="800"/>
                        </a:spcAft>
                      </a:pPr>
                      <a:r>
                        <a:rPr lang="en-US" sz="1600">
                          <a:solidFill>
                            <a:schemeClr val="tx1"/>
                          </a:solidFill>
                          <a:effectLst/>
                          <a:latin typeface="Arial"/>
                        </a:rPr>
                        <a:t>Shortcrust pastry</a:t>
                      </a:r>
                      <a:endParaRPr lang="en-GB" sz="1600">
                        <a:solidFill>
                          <a:schemeClr val="tx1"/>
                        </a:solidFill>
                        <a:effectLst/>
                        <a:latin typeface="Arial"/>
                      </a:endParaRPr>
                    </a:p>
                    <a:p>
                      <a:pPr>
                        <a:lnSpc>
                          <a:spcPct val="107000"/>
                        </a:lnSpc>
                        <a:spcAft>
                          <a:spcPts val="800"/>
                        </a:spcAft>
                      </a:pPr>
                      <a:r>
                        <a:rPr lang="en-US" sz="1600">
                          <a:solidFill>
                            <a:schemeClr val="tx1"/>
                          </a:solidFill>
                          <a:effectLst/>
                          <a:latin typeface="Arial"/>
                        </a:rPr>
                        <a:t>Rockcakes</a:t>
                      </a:r>
                      <a:endParaRPr lang="en-GB" sz="1600">
                        <a:solidFill>
                          <a:schemeClr val="tx1"/>
                        </a:solidFill>
                        <a:effectLst/>
                        <a:latin typeface="Arial"/>
                      </a:endParaRPr>
                    </a:p>
                    <a:p>
                      <a:pPr>
                        <a:lnSpc>
                          <a:spcPct val="107000"/>
                        </a:lnSpc>
                        <a:spcAft>
                          <a:spcPts val="800"/>
                        </a:spcAft>
                      </a:pPr>
                      <a:r>
                        <a:rPr lang="en-US" sz="1600">
                          <a:solidFill>
                            <a:schemeClr val="tx1"/>
                          </a:solidFill>
                          <a:effectLst/>
                          <a:latin typeface="Arial"/>
                        </a:rPr>
                        <a:t>Shortbread</a:t>
                      </a:r>
                      <a:endParaRPr lang="en-GB" sz="1600">
                        <a:solidFill>
                          <a:schemeClr val="tx1"/>
                        </a:solidFill>
                        <a:effectLst/>
                        <a:latin typeface="Arial"/>
                      </a:endParaRPr>
                    </a:p>
                  </a:txBody>
                  <a:tcPr marL="55752" marR="55752" marT="0" marB="0"/>
                </a:tc>
                <a:extLst>
                  <a:ext uri="{0D108BD9-81ED-4DB2-BD59-A6C34878D82A}">
                    <a16:rowId xmlns:a16="http://schemas.microsoft.com/office/drawing/2014/main" val="3467220010"/>
                  </a:ext>
                </a:extLst>
              </a:tr>
              <a:tr h="823786">
                <a:tc>
                  <a:txBody>
                    <a:bodyPr/>
                    <a:lstStyle/>
                    <a:p>
                      <a:pPr>
                        <a:lnSpc>
                          <a:spcPct val="107000"/>
                        </a:lnSpc>
                        <a:spcAft>
                          <a:spcPts val="800"/>
                        </a:spcAft>
                      </a:pPr>
                      <a:r>
                        <a:rPr lang="en-US" sz="1600">
                          <a:solidFill>
                            <a:schemeClr val="tx1"/>
                          </a:solidFill>
                          <a:effectLst/>
                          <a:latin typeface="Arial"/>
                        </a:rPr>
                        <a:t>Coagulation</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US" sz="1600">
                          <a:solidFill>
                            <a:schemeClr val="tx1"/>
                          </a:solidFill>
                          <a:effectLst/>
                          <a:latin typeface="Arial"/>
                        </a:rPr>
                        <a:t>Scrambled egg</a:t>
                      </a:r>
                      <a:r>
                        <a:rPr lang="en-GB" sz="1600">
                          <a:solidFill>
                            <a:schemeClr val="tx1"/>
                          </a:solidFill>
                          <a:effectLst/>
                          <a:latin typeface="Arial"/>
                        </a:rPr>
                        <a:t>, Frittata, </a:t>
                      </a:r>
                      <a:r>
                        <a:rPr lang="en-US" sz="1600">
                          <a:solidFill>
                            <a:schemeClr val="tx1"/>
                          </a:solidFill>
                          <a:effectLst/>
                          <a:latin typeface="Arial"/>
                        </a:rPr>
                        <a:t>Quiche</a:t>
                      </a:r>
                      <a:endParaRPr lang="en-GB" sz="1600">
                        <a:solidFill>
                          <a:schemeClr val="tx1"/>
                        </a:solidFill>
                        <a:effectLst/>
                        <a:latin typeface="Arial"/>
                      </a:endParaRPr>
                    </a:p>
                    <a:p>
                      <a:pPr>
                        <a:lnSpc>
                          <a:spcPct val="107000"/>
                        </a:lnSpc>
                        <a:spcAft>
                          <a:spcPts val="800"/>
                        </a:spcAft>
                      </a:pPr>
                      <a:r>
                        <a:rPr lang="en-US" sz="1600">
                          <a:solidFill>
                            <a:schemeClr val="tx1"/>
                          </a:solidFill>
                          <a:effectLst/>
                          <a:latin typeface="Arial"/>
                        </a:rPr>
                        <a:t>Fish cakes</a:t>
                      </a:r>
                    </a:p>
                    <a:p>
                      <a:pPr>
                        <a:lnSpc>
                          <a:spcPct val="107000"/>
                        </a:lnSpc>
                        <a:spcAft>
                          <a:spcPts val="800"/>
                        </a:spcAft>
                      </a:pPr>
                      <a:r>
                        <a:rPr lang="en-US" sz="1600">
                          <a:solidFill>
                            <a:schemeClr val="tx1"/>
                          </a:solidFill>
                          <a:effectLst/>
                          <a:latin typeface="Arial"/>
                        </a:rPr>
                        <a:t>Bread, sponge cakes, biscuits</a:t>
                      </a:r>
                      <a:endParaRPr lang="en-GB" sz="1600">
                        <a:solidFill>
                          <a:schemeClr val="tx1"/>
                        </a:solidFill>
                        <a:effectLst/>
                        <a:latin typeface="Arial"/>
                      </a:endParaRPr>
                    </a:p>
                  </a:txBody>
                  <a:tcPr marL="55752" marR="55752" marT="0" marB="0"/>
                </a:tc>
                <a:extLst>
                  <a:ext uri="{0D108BD9-81ED-4DB2-BD59-A6C34878D82A}">
                    <a16:rowId xmlns:a16="http://schemas.microsoft.com/office/drawing/2014/main" val="3555395373"/>
                  </a:ext>
                </a:extLst>
              </a:tr>
              <a:tr h="366930">
                <a:tc>
                  <a:txBody>
                    <a:bodyPr/>
                    <a:lstStyle/>
                    <a:p>
                      <a:pPr>
                        <a:lnSpc>
                          <a:spcPct val="107000"/>
                        </a:lnSpc>
                        <a:spcAft>
                          <a:spcPts val="800"/>
                        </a:spcAft>
                      </a:pPr>
                      <a:r>
                        <a:rPr lang="en-US" sz="1600">
                          <a:solidFill>
                            <a:schemeClr val="tx1"/>
                          </a:solidFill>
                          <a:effectLst/>
                          <a:latin typeface="Arial"/>
                        </a:rPr>
                        <a:t>Denaturation – mechanical, chemical/acid, heat</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GB" sz="1600">
                          <a:solidFill>
                            <a:schemeClr val="tx1"/>
                          </a:solidFill>
                          <a:effectLst/>
                          <a:latin typeface="Arial"/>
                        </a:rPr>
                        <a:t>Meringues (mechanical and heat)</a:t>
                      </a:r>
                    </a:p>
                    <a:p>
                      <a:pPr>
                        <a:lnSpc>
                          <a:spcPct val="107000"/>
                        </a:lnSpc>
                        <a:spcAft>
                          <a:spcPts val="800"/>
                        </a:spcAft>
                      </a:pPr>
                      <a:r>
                        <a:rPr lang="en-US" sz="1600">
                          <a:solidFill>
                            <a:schemeClr val="tx1"/>
                          </a:solidFill>
                          <a:effectLst/>
                          <a:latin typeface="Arial"/>
                        </a:rPr>
                        <a:t>Marinated lamb kebabs (chemical)</a:t>
                      </a:r>
                    </a:p>
                    <a:p>
                      <a:pPr>
                        <a:lnSpc>
                          <a:spcPct val="107000"/>
                        </a:lnSpc>
                        <a:spcAft>
                          <a:spcPts val="800"/>
                        </a:spcAft>
                      </a:pPr>
                      <a:r>
                        <a:rPr lang="en-US" sz="1600">
                          <a:solidFill>
                            <a:schemeClr val="tx1"/>
                          </a:solidFill>
                          <a:effectLst/>
                          <a:latin typeface="Arial"/>
                        </a:rPr>
                        <a:t>Yogurt (acid)</a:t>
                      </a:r>
                    </a:p>
                  </a:txBody>
                  <a:tcPr marL="55752" marR="55752" marT="0" marB="0"/>
                </a:tc>
                <a:extLst>
                  <a:ext uri="{0D108BD9-81ED-4DB2-BD59-A6C34878D82A}">
                    <a16:rowId xmlns:a16="http://schemas.microsoft.com/office/drawing/2014/main" val="2139900731"/>
                  </a:ext>
                </a:extLst>
              </a:tr>
            </a:tbl>
          </a:graphicData>
        </a:graphic>
      </p:graphicFrame>
      <p:sp>
        <p:nvSpPr>
          <p:cNvPr id="5" name="Rectangle 1">
            <a:extLst>
              <a:ext uri="{FF2B5EF4-FFF2-40B4-BE49-F238E27FC236}">
                <a16:creationId xmlns:a16="http://schemas.microsoft.com/office/drawing/2014/main" id="{4F1EB7E3-6ABA-4DF2-9DB5-57AD96112F26}"/>
              </a:ext>
            </a:extLst>
          </p:cNvPr>
          <p:cNvSpPr>
            <a:spLocks noChangeArrowheads="1"/>
          </p:cNvSpPr>
          <p:nvPr/>
        </p:nvSpPr>
        <p:spPr bwMode="auto">
          <a:xfrm>
            <a:off x="3638395" y="1692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Title 1">
            <a:extLst>
              <a:ext uri="{FF2B5EF4-FFF2-40B4-BE49-F238E27FC236}">
                <a16:creationId xmlns:a16="http://schemas.microsoft.com/office/drawing/2014/main" id="{168B4F4B-A844-4F4A-89C3-88A311EF34A5}"/>
              </a:ext>
            </a:extLst>
          </p:cNvPr>
          <p:cNvSpPr>
            <a:spLocks noGrp="1"/>
          </p:cNvSpPr>
          <p:nvPr>
            <p:ph type="ctrTitle"/>
          </p:nvPr>
        </p:nvSpPr>
        <p:spPr>
          <a:xfrm>
            <a:off x="755323" y="1200875"/>
            <a:ext cx="9720000" cy="720000"/>
          </a:xfrm>
        </p:spPr>
        <p:txBody>
          <a:bodyPr/>
          <a:lstStyle/>
          <a:p>
            <a:r>
              <a:rPr lang="en-GB"/>
              <a:t>Food science principles and recipes</a:t>
            </a:r>
          </a:p>
        </p:txBody>
      </p:sp>
    </p:spTree>
    <p:extLst>
      <p:ext uri="{BB962C8B-B14F-4D97-AF65-F5344CB8AC3E}">
        <p14:creationId xmlns:p14="http://schemas.microsoft.com/office/powerpoint/2010/main" val="1520238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420CBC1-AF41-4508-A7F2-DD325D0FF9A8}"/>
              </a:ext>
            </a:extLst>
          </p:cNvPr>
          <p:cNvGraphicFramePr>
            <a:graphicFrameLocks noGrp="1"/>
          </p:cNvGraphicFramePr>
          <p:nvPr>
            <p:extLst>
              <p:ext uri="{D42A27DB-BD31-4B8C-83A1-F6EECF244321}">
                <p14:modId xmlns:p14="http://schemas.microsoft.com/office/powerpoint/2010/main" val="1187856277"/>
              </p:ext>
            </p:extLst>
          </p:nvPr>
        </p:nvGraphicFramePr>
        <p:xfrm>
          <a:off x="824948" y="1953315"/>
          <a:ext cx="9392478" cy="4178074"/>
        </p:xfrm>
        <a:graphic>
          <a:graphicData uri="http://schemas.openxmlformats.org/drawingml/2006/table">
            <a:tbl>
              <a:tblPr firstRow="1" firstCol="1" bandRow="1">
                <a:tableStyleId>{00A15C55-8517-42AA-B614-E9B94910E393}</a:tableStyleId>
              </a:tblPr>
              <a:tblGrid>
                <a:gridCol w="3399182">
                  <a:extLst>
                    <a:ext uri="{9D8B030D-6E8A-4147-A177-3AD203B41FA5}">
                      <a16:colId xmlns:a16="http://schemas.microsoft.com/office/drawing/2014/main" val="3839829633"/>
                    </a:ext>
                  </a:extLst>
                </a:gridCol>
                <a:gridCol w="5993296">
                  <a:extLst>
                    <a:ext uri="{9D8B030D-6E8A-4147-A177-3AD203B41FA5}">
                      <a16:colId xmlns:a16="http://schemas.microsoft.com/office/drawing/2014/main" val="2947545976"/>
                    </a:ext>
                  </a:extLst>
                </a:gridCol>
              </a:tblGrid>
              <a:tr h="1385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tx1"/>
                          </a:solidFill>
                          <a:latin typeface="Arial"/>
                        </a:rPr>
                        <a:t>Learning intent – the science of food</a:t>
                      </a:r>
                    </a:p>
                  </a:txBody>
                  <a:tcPr marL="55752" marR="55752"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solidFill>
                            <a:schemeClr val="tx1"/>
                          </a:solidFill>
                          <a:effectLst/>
                          <a:latin typeface="Arial"/>
                        </a:rPr>
                        <a:t>Recipes to demonstrate the principle</a:t>
                      </a:r>
                      <a:endParaRPr lang="en-GB" sz="1800">
                        <a:solidFill>
                          <a:schemeClr val="tx1"/>
                        </a:solidFill>
                        <a:effectLst/>
                        <a:latin typeface="Arial"/>
                      </a:endParaRPr>
                    </a:p>
                  </a:txBody>
                  <a:tcPr marL="55752" marR="55752" marT="0" marB="0"/>
                </a:tc>
                <a:extLst>
                  <a:ext uri="{0D108BD9-81ED-4DB2-BD59-A6C34878D82A}">
                    <a16:rowId xmlns:a16="http://schemas.microsoft.com/office/drawing/2014/main" val="3093511056"/>
                  </a:ext>
                </a:extLst>
              </a:tr>
              <a:tr h="595198">
                <a:tc>
                  <a:txBody>
                    <a:bodyPr/>
                    <a:lstStyle/>
                    <a:p>
                      <a:pPr>
                        <a:lnSpc>
                          <a:spcPct val="107000"/>
                        </a:lnSpc>
                        <a:spcAft>
                          <a:spcPts val="800"/>
                        </a:spcAft>
                      </a:pPr>
                      <a:r>
                        <a:rPr lang="en-US" sz="1600">
                          <a:solidFill>
                            <a:schemeClr val="tx1"/>
                          </a:solidFill>
                          <a:effectLst/>
                          <a:latin typeface="Arial"/>
                        </a:rPr>
                        <a:t>Maillard reaction – amino acids from protein and reducing sugars</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US" sz="1600">
                          <a:effectLst/>
                          <a:latin typeface="Arial"/>
                        </a:rPr>
                        <a:t>Roasted meat dishes</a:t>
                      </a:r>
                      <a:endParaRPr lang="en-GB" sz="1600">
                        <a:effectLst/>
                        <a:latin typeface="Arial"/>
                      </a:endParaRPr>
                    </a:p>
                    <a:p>
                      <a:pPr>
                        <a:lnSpc>
                          <a:spcPct val="107000"/>
                        </a:lnSpc>
                        <a:spcAft>
                          <a:spcPts val="800"/>
                        </a:spcAft>
                      </a:pPr>
                      <a:r>
                        <a:rPr lang="en-US" sz="1600">
                          <a:effectLst/>
                          <a:latin typeface="Arial"/>
                        </a:rPr>
                        <a:t>Toast/toasted sandwiches</a:t>
                      </a:r>
                      <a:endParaRPr lang="en-GB" sz="1600">
                        <a:effectLst/>
                        <a:latin typeface="Arial"/>
                      </a:endParaRPr>
                    </a:p>
                  </a:txBody>
                  <a:tcPr marL="55752" marR="55752" marT="0" marB="0"/>
                </a:tc>
                <a:extLst>
                  <a:ext uri="{0D108BD9-81ED-4DB2-BD59-A6C34878D82A}">
                    <a16:rowId xmlns:a16="http://schemas.microsoft.com/office/drawing/2014/main" val="1742892322"/>
                  </a:ext>
                </a:extLst>
              </a:tr>
              <a:tr h="595359">
                <a:tc>
                  <a:txBody>
                    <a:bodyPr/>
                    <a:lstStyle/>
                    <a:p>
                      <a:pPr>
                        <a:lnSpc>
                          <a:spcPct val="107000"/>
                        </a:lnSpc>
                        <a:spcAft>
                          <a:spcPts val="800"/>
                        </a:spcAft>
                      </a:pPr>
                      <a:r>
                        <a:rPr lang="en-US" sz="1600" err="1">
                          <a:solidFill>
                            <a:schemeClr val="tx1"/>
                          </a:solidFill>
                          <a:effectLst/>
                          <a:latin typeface="Arial"/>
                        </a:rPr>
                        <a:t>Dextrinistation</a:t>
                      </a:r>
                      <a:r>
                        <a:rPr lang="en-US" sz="1600">
                          <a:solidFill>
                            <a:schemeClr val="tx1"/>
                          </a:solidFill>
                          <a:effectLst/>
                          <a:latin typeface="Arial"/>
                        </a:rPr>
                        <a:t> - starches</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US" sz="1600">
                          <a:effectLst/>
                          <a:latin typeface="Arial"/>
                        </a:rPr>
                        <a:t>Bread</a:t>
                      </a:r>
                      <a:endParaRPr lang="en-GB" sz="1600">
                        <a:effectLst/>
                        <a:latin typeface="Arial"/>
                      </a:endParaRPr>
                    </a:p>
                    <a:p>
                      <a:pPr>
                        <a:lnSpc>
                          <a:spcPct val="107000"/>
                        </a:lnSpc>
                        <a:spcAft>
                          <a:spcPts val="800"/>
                        </a:spcAft>
                      </a:pPr>
                      <a:r>
                        <a:rPr lang="en-US" sz="1600">
                          <a:effectLst/>
                          <a:latin typeface="Arial"/>
                        </a:rPr>
                        <a:t>Pastry</a:t>
                      </a:r>
                      <a:endParaRPr lang="en-GB" sz="1600">
                        <a:effectLst/>
                        <a:latin typeface="Arial"/>
                      </a:endParaRPr>
                    </a:p>
                    <a:p>
                      <a:pPr>
                        <a:lnSpc>
                          <a:spcPct val="107000"/>
                        </a:lnSpc>
                        <a:spcAft>
                          <a:spcPts val="800"/>
                        </a:spcAft>
                      </a:pPr>
                      <a:endParaRPr lang="en-GB" sz="1600">
                        <a:effectLst/>
                        <a:latin typeface="Arial"/>
                      </a:endParaRPr>
                    </a:p>
                  </a:txBody>
                  <a:tcPr marL="55752" marR="55752" marT="0" marB="0"/>
                </a:tc>
                <a:extLst>
                  <a:ext uri="{0D108BD9-81ED-4DB2-BD59-A6C34878D82A}">
                    <a16:rowId xmlns:a16="http://schemas.microsoft.com/office/drawing/2014/main" val="3261811969"/>
                  </a:ext>
                </a:extLst>
              </a:tr>
              <a:tr h="431962">
                <a:tc>
                  <a:txBody>
                    <a:bodyPr/>
                    <a:lstStyle/>
                    <a:p>
                      <a:pPr>
                        <a:lnSpc>
                          <a:spcPct val="107000"/>
                        </a:lnSpc>
                        <a:spcAft>
                          <a:spcPts val="800"/>
                        </a:spcAft>
                      </a:pPr>
                      <a:r>
                        <a:rPr lang="en-US" sz="1600">
                          <a:solidFill>
                            <a:schemeClr val="tx1"/>
                          </a:solidFill>
                          <a:effectLst/>
                          <a:latin typeface="Arial"/>
                        </a:rPr>
                        <a:t>Enzymic browning</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US" sz="1600">
                          <a:effectLst/>
                          <a:latin typeface="Arial"/>
                        </a:rPr>
                        <a:t>Fruit </a:t>
                      </a:r>
                      <a:r>
                        <a:rPr lang="en-GB" sz="1600">
                          <a:effectLst/>
                          <a:latin typeface="Arial"/>
                        </a:rPr>
                        <a:t>kebabs</a:t>
                      </a:r>
                    </a:p>
                    <a:p>
                      <a:pPr>
                        <a:lnSpc>
                          <a:spcPct val="107000"/>
                        </a:lnSpc>
                        <a:spcAft>
                          <a:spcPts val="800"/>
                        </a:spcAft>
                      </a:pPr>
                      <a:r>
                        <a:rPr lang="en-US" sz="1600">
                          <a:effectLst/>
                          <a:latin typeface="Arial"/>
                        </a:rPr>
                        <a:t>Potato rosti </a:t>
                      </a:r>
                    </a:p>
                    <a:p>
                      <a:pPr>
                        <a:lnSpc>
                          <a:spcPct val="107000"/>
                        </a:lnSpc>
                        <a:spcAft>
                          <a:spcPts val="800"/>
                        </a:spcAft>
                      </a:pPr>
                      <a:r>
                        <a:rPr lang="en-US" sz="1600">
                          <a:effectLst/>
                          <a:latin typeface="Arial"/>
                        </a:rPr>
                        <a:t>Guacamole</a:t>
                      </a:r>
                      <a:endParaRPr lang="en-GB" sz="1600">
                        <a:effectLst/>
                        <a:latin typeface="Arial"/>
                      </a:endParaRPr>
                    </a:p>
                  </a:txBody>
                  <a:tcPr marL="55752" marR="55752" marT="0" marB="0"/>
                </a:tc>
                <a:extLst>
                  <a:ext uri="{0D108BD9-81ED-4DB2-BD59-A6C34878D82A}">
                    <a16:rowId xmlns:a16="http://schemas.microsoft.com/office/drawing/2014/main" val="2684491475"/>
                  </a:ext>
                </a:extLst>
              </a:tr>
              <a:tr h="244629">
                <a:tc>
                  <a:txBody>
                    <a:bodyPr/>
                    <a:lstStyle/>
                    <a:p>
                      <a:pPr>
                        <a:lnSpc>
                          <a:spcPct val="107000"/>
                        </a:lnSpc>
                        <a:spcAft>
                          <a:spcPts val="800"/>
                        </a:spcAft>
                      </a:pPr>
                      <a:r>
                        <a:rPr lang="en-US" sz="1600">
                          <a:solidFill>
                            <a:schemeClr val="tx1"/>
                          </a:solidFill>
                          <a:effectLst/>
                          <a:latin typeface="Arial"/>
                        </a:rPr>
                        <a:t>Gelation</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US" sz="1600">
                          <a:effectLst/>
                          <a:latin typeface="Arial"/>
                        </a:rPr>
                        <a:t>Fruit jelly</a:t>
                      </a:r>
                      <a:endParaRPr lang="en-GB" sz="1600">
                        <a:effectLst/>
                        <a:latin typeface="Arial"/>
                      </a:endParaRPr>
                    </a:p>
                  </a:txBody>
                  <a:tcPr marL="55752" marR="55752" marT="0" marB="0"/>
                </a:tc>
                <a:extLst>
                  <a:ext uri="{0D108BD9-81ED-4DB2-BD59-A6C34878D82A}">
                    <a16:rowId xmlns:a16="http://schemas.microsoft.com/office/drawing/2014/main" val="3375626866"/>
                  </a:ext>
                </a:extLst>
              </a:tr>
              <a:tr h="138503">
                <a:tc>
                  <a:txBody>
                    <a:bodyPr/>
                    <a:lstStyle/>
                    <a:p>
                      <a:pPr>
                        <a:lnSpc>
                          <a:spcPct val="107000"/>
                        </a:lnSpc>
                        <a:spcAft>
                          <a:spcPts val="800"/>
                        </a:spcAft>
                      </a:pPr>
                      <a:r>
                        <a:rPr lang="en-US" sz="1600">
                          <a:solidFill>
                            <a:schemeClr val="tx1"/>
                          </a:solidFill>
                          <a:effectLst/>
                          <a:latin typeface="Arial"/>
                        </a:rPr>
                        <a:t>Glazing</a:t>
                      </a:r>
                      <a:endParaRPr lang="en-GB" sz="1600">
                        <a:solidFill>
                          <a:schemeClr val="tx1"/>
                        </a:solidFill>
                        <a:effectLst/>
                        <a:latin typeface="Arial"/>
                      </a:endParaRPr>
                    </a:p>
                  </a:txBody>
                  <a:tcPr marL="55752" marR="55752" marT="0" marB="0"/>
                </a:tc>
                <a:tc>
                  <a:txBody>
                    <a:bodyPr/>
                    <a:lstStyle/>
                    <a:p>
                      <a:pPr>
                        <a:lnSpc>
                          <a:spcPct val="107000"/>
                        </a:lnSpc>
                        <a:spcAft>
                          <a:spcPts val="800"/>
                        </a:spcAft>
                      </a:pPr>
                      <a:endParaRPr lang="en-GB" sz="1600">
                        <a:effectLst/>
                        <a:latin typeface="Arial"/>
                      </a:endParaRPr>
                    </a:p>
                  </a:txBody>
                  <a:tcPr marL="55752" marR="55752" marT="0" marB="0"/>
                </a:tc>
                <a:extLst>
                  <a:ext uri="{0D108BD9-81ED-4DB2-BD59-A6C34878D82A}">
                    <a16:rowId xmlns:a16="http://schemas.microsoft.com/office/drawing/2014/main" val="2718878563"/>
                  </a:ext>
                </a:extLst>
              </a:tr>
              <a:tr h="138503">
                <a:tc>
                  <a:txBody>
                    <a:bodyPr/>
                    <a:lstStyle/>
                    <a:p>
                      <a:pPr>
                        <a:lnSpc>
                          <a:spcPct val="107000"/>
                        </a:lnSpc>
                        <a:spcAft>
                          <a:spcPts val="800"/>
                        </a:spcAft>
                      </a:pPr>
                      <a:r>
                        <a:rPr lang="en-US" sz="1600" err="1">
                          <a:solidFill>
                            <a:schemeClr val="tx1"/>
                          </a:solidFill>
                          <a:effectLst/>
                          <a:latin typeface="Arial"/>
                        </a:rPr>
                        <a:t>Caramelisation</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US" sz="1600">
                          <a:effectLst/>
                          <a:latin typeface="Arial"/>
                        </a:rPr>
                        <a:t>Crème caramel</a:t>
                      </a:r>
                    </a:p>
                    <a:p>
                      <a:pPr>
                        <a:lnSpc>
                          <a:spcPct val="107000"/>
                        </a:lnSpc>
                        <a:spcAft>
                          <a:spcPts val="800"/>
                        </a:spcAft>
                      </a:pPr>
                      <a:r>
                        <a:rPr lang="en-US" sz="1600">
                          <a:effectLst/>
                          <a:latin typeface="Arial"/>
                        </a:rPr>
                        <a:t>French onion soup</a:t>
                      </a:r>
                      <a:endParaRPr lang="en-GB" sz="1600">
                        <a:effectLst/>
                        <a:latin typeface="Arial"/>
                      </a:endParaRPr>
                    </a:p>
                  </a:txBody>
                  <a:tcPr marL="55752" marR="55752" marT="0" marB="0"/>
                </a:tc>
                <a:extLst>
                  <a:ext uri="{0D108BD9-81ED-4DB2-BD59-A6C34878D82A}">
                    <a16:rowId xmlns:a16="http://schemas.microsoft.com/office/drawing/2014/main" val="3340114321"/>
                  </a:ext>
                </a:extLst>
              </a:tr>
            </a:tbl>
          </a:graphicData>
        </a:graphic>
      </p:graphicFrame>
      <p:sp>
        <p:nvSpPr>
          <p:cNvPr id="6" name="Title 1">
            <a:extLst>
              <a:ext uri="{FF2B5EF4-FFF2-40B4-BE49-F238E27FC236}">
                <a16:creationId xmlns:a16="http://schemas.microsoft.com/office/drawing/2014/main" id="{17327D7B-008B-4A0C-A724-925E2FC86116}"/>
              </a:ext>
            </a:extLst>
          </p:cNvPr>
          <p:cNvSpPr>
            <a:spLocks noGrp="1"/>
          </p:cNvSpPr>
          <p:nvPr>
            <p:ph type="ctrTitle"/>
          </p:nvPr>
        </p:nvSpPr>
        <p:spPr>
          <a:xfrm>
            <a:off x="715617" y="1332275"/>
            <a:ext cx="9720000" cy="506269"/>
          </a:xfrm>
        </p:spPr>
        <p:txBody>
          <a:bodyPr/>
          <a:lstStyle/>
          <a:p>
            <a:r>
              <a:rPr lang="en-GB"/>
              <a:t>Food science principles and recipes</a:t>
            </a:r>
          </a:p>
        </p:txBody>
      </p:sp>
    </p:spTree>
    <p:extLst>
      <p:ext uri="{BB962C8B-B14F-4D97-AF65-F5344CB8AC3E}">
        <p14:creationId xmlns:p14="http://schemas.microsoft.com/office/powerpoint/2010/main" val="3748231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420CBC1-AF41-4508-A7F2-DD325D0FF9A8}"/>
              </a:ext>
            </a:extLst>
          </p:cNvPr>
          <p:cNvGraphicFramePr>
            <a:graphicFrameLocks noGrp="1"/>
          </p:cNvGraphicFramePr>
          <p:nvPr>
            <p:extLst>
              <p:ext uri="{D42A27DB-BD31-4B8C-83A1-F6EECF244321}">
                <p14:modId xmlns:p14="http://schemas.microsoft.com/office/powerpoint/2010/main" val="2141505609"/>
              </p:ext>
            </p:extLst>
          </p:nvPr>
        </p:nvGraphicFramePr>
        <p:xfrm>
          <a:off x="824948" y="1953315"/>
          <a:ext cx="9598139" cy="3901060"/>
        </p:xfrm>
        <a:graphic>
          <a:graphicData uri="http://schemas.openxmlformats.org/drawingml/2006/table">
            <a:tbl>
              <a:tblPr firstRow="1" firstCol="1" bandRow="1">
                <a:tableStyleId>{00A15C55-8517-42AA-B614-E9B94910E393}</a:tableStyleId>
              </a:tblPr>
              <a:tblGrid>
                <a:gridCol w="4224533">
                  <a:extLst>
                    <a:ext uri="{9D8B030D-6E8A-4147-A177-3AD203B41FA5}">
                      <a16:colId xmlns:a16="http://schemas.microsoft.com/office/drawing/2014/main" val="3839829633"/>
                    </a:ext>
                  </a:extLst>
                </a:gridCol>
                <a:gridCol w="5373606">
                  <a:extLst>
                    <a:ext uri="{9D8B030D-6E8A-4147-A177-3AD203B41FA5}">
                      <a16:colId xmlns:a16="http://schemas.microsoft.com/office/drawing/2014/main" val="2947545976"/>
                    </a:ext>
                  </a:extLst>
                </a:gridCol>
              </a:tblGrid>
              <a:tr h="1385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tx1"/>
                          </a:solidFill>
                          <a:latin typeface="Arial"/>
                        </a:rPr>
                        <a:t>Learning intent – the science of food</a:t>
                      </a:r>
                    </a:p>
                  </a:txBody>
                  <a:tcPr marL="55752" marR="55752"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solidFill>
                            <a:schemeClr val="tx1"/>
                          </a:solidFill>
                          <a:effectLst/>
                          <a:latin typeface="Arial"/>
                        </a:rPr>
                        <a:t>Recipes to demonstrate the principle</a:t>
                      </a:r>
                      <a:endParaRPr lang="en-GB" sz="1800">
                        <a:solidFill>
                          <a:schemeClr val="tx1"/>
                        </a:solidFill>
                        <a:effectLst/>
                        <a:latin typeface="Arial"/>
                      </a:endParaRPr>
                    </a:p>
                  </a:txBody>
                  <a:tcPr marL="55752" marR="55752" marT="0" marB="0"/>
                </a:tc>
                <a:extLst>
                  <a:ext uri="{0D108BD9-81ED-4DB2-BD59-A6C34878D82A}">
                    <a16:rowId xmlns:a16="http://schemas.microsoft.com/office/drawing/2014/main" val="3093511056"/>
                  </a:ext>
                </a:extLst>
              </a:tr>
              <a:tr h="363679">
                <a:tc>
                  <a:txBody>
                    <a:bodyPr/>
                    <a:lstStyle/>
                    <a:p>
                      <a:pPr>
                        <a:lnSpc>
                          <a:spcPct val="107000"/>
                        </a:lnSpc>
                        <a:spcAft>
                          <a:spcPts val="800"/>
                        </a:spcAft>
                      </a:pPr>
                      <a:r>
                        <a:rPr lang="en-US" sz="1600">
                          <a:solidFill>
                            <a:schemeClr val="tx1"/>
                          </a:solidFill>
                          <a:effectLst/>
                          <a:latin typeface="Arial"/>
                        </a:rPr>
                        <a:t>Foams</a:t>
                      </a:r>
                      <a:endParaRPr lang="en-GB" sz="1600">
                        <a:solidFill>
                          <a:schemeClr val="tx1"/>
                        </a:solidFill>
                        <a:effectLst/>
                        <a:latin typeface="Arial"/>
                      </a:endParaRPr>
                    </a:p>
                  </a:txBody>
                  <a:tcPr marL="55752" marR="55752" marT="0" marB="0"/>
                </a:tc>
                <a:tc>
                  <a:txBody>
                    <a:bodyPr/>
                    <a:lstStyle/>
                    <a:p>
                      <a:pPr>
                        <a:lnSpc>
                          <a:spcPct val="107000"/>
                        </a:lnSpc>
                        <a:spcAft>
                          <a:spcPts val="800"/>
                        </a:spcAft>
                      </a:pPr>
                      <a:r>
                        <a:rPr lang="en-GB" sz="1600">
                          <a:effectLst/>
                          <a:latin typeface="Arial"/>
                        </a:rPr>
                        <a:t>Meringues</a:t>
                      </a:r>
                    </a:p>
                    <a:p>
                      <a:pPr>
                        <a:lnSpc>
                          <a:spcPct val="107000"/>
                        </a:lnSpc>
                        <a:spcAft>
                          <a:spcPts val="800"/>
                        </a:spcAft>
                      </a:pPr>
                      <a:r>
                        <a:rPr lang="en-GB" sz="1600">
                          <a:effectLst/>
                          <a:latin typeface="Arial"/>
                        </a:rPr>
                        <a:t>Swiss roll</a:t>
                      </a:r>
                    </a:p>
                    <a:p>
                      <a:pPr>
                        <a:lnSpc>
                          <a:spcPct val="107000"/>
                        </a:lnSpc>
                        <a:spcAft>
                          <a:spcPts val="800"/>
                        </a:spcAft>
                      </a:pPr>
                      <a:r>
                        <a:rPr lang="en-GB" sz="1600">
                          <a:effectLst/>
                          <a:latin typeface="Arial"/>
                        </a:rPr>
                        <a:t>Bread</a:t>
                      </a:r>
                    </a:p>
                  </a:txBody>
                  <a:tcPr marL="55752" marR="55752" marT="0" marB="0"/>
                </a:tc>
                <a:extLst>
                  <a:ext uri="{0D108BD9-81ED-4DB2-BD59-A6C34878D82A}">
                    <a16:rowId xmlns:a16="http://schemas.microsoft.com/office/drawing/2014/main" val="1742892322"/>
                  </a:ext>
                </a:extLst>
              </a:tr>
              <a:tr h="595359">
                <a:tc>
                  <a:txBody>
                    <a:bodyPr/>
                    <a:lstStyle/>
                    <a:p>
                      <a:pPr>
                        <a:lnSpc>
                          <a:spcPct val="107000"/>
                        </a:lnSpc>
                        <a:spcAft>
                          <a:spcPts val="800"/>
                        </a:spcAft>
                      </a:pPr>
                      <a:r>
                        <a:rPr lang="en-GB" sz="1600">
                          <a:solidFill>
                            <a:schemeClr val="tx1"/>
                          </a:solidFill>
                          <a:effectLst/>
                          <a:latin typeface="Arial"/>
                        </a:rPr>
                        <a:t>Emulsions</a:t>
                      </a:r>
                    </a:p>
                  </a:txBody>
                  <a:tcPr marL="55752" marR="55752" marT="0" marB="0"/>
                </a:tc>
                <a:tc>
                  <a:txBody>
                    <a:bodyPr/>
                    <a:lstStyle/>
                    <a:p>
                      <a:pPr>
                        <a:lnSpc>
                          <a:spcPct val="107000"/>
                        </a:lnSpc>
                        <a:spcAft>
                          <a:spcPts val="800"/>
                        </a:spcAft>
                      </a:pPr>
                      <a:r>
                        <a:rPr lang="en-GB" sz="1600">
                          <a:effectLst/>
                          <a:latin typeface="Arial"/>
                        </a:rPr>
                        <a:t>Mayonnaise</a:t>
                      </a:r>
                    </a:p>
                    <a:p>
                      <a:pPr>
                        <a:lnSpc>
                          <a:spcPct val="107000"/>
                        </a:lnSpc>
                        <a:spcAft>
                          <a:spcPts val="800"/>
                        </a:spcAft>
                      </a:pPr>
                      <a:r>
                        <a:rPr lang="en-GB" sz="1600">
                          <a:effectLst/>
                          <a:latin typeface="Arial"/>
                        </a:rPr>
                        <a:t>Butter</a:t>
                      </a:r>
                    </a:p>
                  </a:txBody>
                  <a:tcPr marL="55752" marR="55752" marT="0" marB="0"/>
                </a:tc>
                <a:extLst>
                  <a:ext uri="{0D108BD9-81ED-4DB2-BD59-A6C34878D82A}">
                    <a16:rowId xmlns:a16="http://schemas.microsoft.com/office/drawing/2014/main" val="3261811969"/>
                  </a:ext>
                </a:extLst>
              </a:tr>
              <a:tr h="366930">
                <a:tc>
                  <a:txBody>
                    <a:bodyPr/>
                    <a:lstStyle/>
                    <a:p>
                      <a:pPr>
                        <a:lnSpc>
                          <a:spcPct val="107000"/>
                        </a:lnSpc>
                        <a:spcAft>
                          <a:spcPts val="800"/>
                        </a:spcAft>
                      </a:pPr>
                      <a:r>
                        <a:rPr lang="en-GB" sz="1600">
                          <a:solidFill>
                            <a:schemeClr val="tx1"/>
                          </a:solidFill>
                          <a:effectLst/>
                          <a:latin typeface="Arial"/>
                        </a:rPr>
                        <a:t>Raising agents* – mechanical (adding air)</a:t>
                      </a:r>
                    </a:p>
                  </a:txBody>
                  <a:tcPr marL="55752" marR="55752" marT="0" marB="0"/>
                </a:tc>
                <a:tc>
                  <a:txBody>
                    <a:bodyPr/>
                    <a:lstStyle/>
                    <a:p>
                      <a:pPr>
                        <a:lnSpc>
                          <a:spcPct val="107000"/>
                        </a:lnSpc>
                        <a:spcAft>
                          <a:spcPts val="800"/>
                        </a:spcAft>
                      </a:pPr>
                      <a:r>
                        <a:rPr lang="en-GB" sz="1600">
                          <a:effectLst/>
                          <a:latin typeface="Arial"/>
                        </a:rPr>
                        <a:t>Swiss roll, creamed cakes, meringues, souffles</a:t>
                      </a:r>
                    </a:p>
                    <a:p>
                      <a:pPr>
                        <a:lnSpc>
                          <a:spcPct val="107000"/>
                        </a:lnSpc>
                        <a:spcAft>
                          <a:spcPts val="800"/>
                        </a:spcAft>
                      </a:pPr>
                      <a:r>
                        <a:rPr lang="en-GB" sz="1600">
                          <a:effectLst/>
                          <a:latin typeface="Arial"/>
                        </a:rPr>
                        <a:t>Flaky pastry, rough puff pastry </a:t>
                      </a:r>
                    </a:p>
                    <a:p>
                      <a:pPr>
                        <a:lnSpc>
                          <a:spcPct val="107000"/>
                        </a:lnSpc>
                        <a:spcAft>
                          <a:spcPts val="800"/>
                        </a:spcAft>
                      </a:pPr>
                      <a:r>
                        <a:rPr lang="en-GB" sz="1600">
                          <a:effectLst/>
                          <a:latin typeface="Arial"/>
                        </a:rPr>
                        <a:t>Scones </a:t>
                      </a:r>
                    </a:p>
                  </a:txBody>
                  <a:tcPr marL="55752" marR="55752" marT="0" marB="0"/>
                </a:tc>
                <a:extLst>
                  <a:ext uri="{0D108BD9-81ED-4DB2-BD59-A6C34878D82A}">
                    <a16:rowId xmlns:a16="http://schemas.microsoft.com/office/drawing/2014/main" val="2684491475"/>
                  </a:ext>
                </a:extLst>
              </a:tr>
              <a:tr h="138503">
                <a:tc>
                  <a:txBody>
                    <a:bodyPr/>
                    <a:lstStyle/>
                    <a:p>
                      <a:pPr>
                        <a:lnSpc>
                          <a:spcPct val="107000"/>
                        </a:lnSpc>
                        <a:spcAft>
                          <a:spcPts val="800"/>
                        </a:spcAft>
                      </a:pPr>
                      <a:r>
                        <a:rPr lang="en-GB" sz="1600">
                          <a:solidFill>
                            <a:schemeClr val="tx1"/>
                          </a:solidFill>
                          <a:effectLst/>
                          <a:latin typeface="Arial"/>
                        </a:rPr>
                        <a:t>Raising agents - steam</a:t>
                      </a:r>
                    </a:p>
                  </a:txBody>
                  <a:tcPr marL="55752" marR="55752" marT="0" marB="0"/>
                </a:tc>
                <a:tc>
                  <a:txBody>
                    <a:bodyPr/>
                    <a:lstStyle/>
                    <a:p>
                      <a:pPr>
                        <a:lnSpc>
                          <a:spcPct val="107000"/>
                        </a:lnSpc>
                        <a:spcAft>
                          <a:spcPts val="800"/>
                        </a:spcAft>
                      </a:pPr>
                      <a:r>
                        <a:rPr lang="en-GB" sz="1600">
                          <a:effectLst/>
                          <a:latin typeface="Arial"/>
                        </a:rPr>
                        <a:t>Yorkshire puddings, choux buns</a:t>
                      </a:r>
                    </a:p>
                  </a:txBody>
                  <a:tcPr marL="55752" marR="55752" marT="0" marB="0"/>
                </a:tc>
                <a:extLst>
                  <a:ext uri="{0D108BD9-81ED-4DB2-BD59-A6C34878D82A}">
                    <a16:rowId xmlns:a16="http://schemas.microsoft.com/office/drawing/2014/main" val="3375626866"/>
                  </a:ext>
                </a:extLst>
              </a:tr>
              <a:tr h="138503">
                <a:tc>
                  <a:txBody>
                    <a:bodyPr/>
                    <a:lstStyle/>
                    <a:p>
                      <a:pPr>
                        <a:lnSpc>
                          <a:spcPct val="107000"/>
                        </a:lnSpc>
                        <a:spcAft>
                          <a:spcPts val="800"/>
                        </a:spcAft>
                      </a:pPr>
                      <a:r>
                        <a:rPr lang="en-GB" sz="1600">
                          <a:solidFill>
                            <a:schemeClr val="tx1"/>
                          </a:solidFill>
                          <a:effectLst/>
                          <a:latin typeface="Arial"/>
                        </a:rPr>
                        <a:t>Raising agents – chemical </a:t>
                      </a:r>
                    </a:p>
                  </a:txBody>
                  <a:tcPr marL="55752" marR="55752" marT="0" marB="0"/>
                </a:tc>
                <a:tc>
                  <a:txBody>
                    <a:bodyPr/>
                    <a:lstStyle/>
                    <a:p>
                      <a:pPr>
                        <a:lnSpc>
                          <a:spcPct val="107000"/>
                        </a:lnSpc>
                        <a:spcAft>
                          <a:spcPts val="800"/>
                        </a:spcAft>
                      </a:pPr>
                      <a:r>
                        <a:rPr lang="en-GB" sz="1600">
                          <a:effectLst/>
                          <a:latin typeface="Arial"/>
                        </a:rPr>
                        <a:t>Irish soda bread</a:t>
                      </a:r>
                    </a:p>
                    <a:p>
                      <a:pPr>
                        <a:lnSpc>
                          <a:spcPct val="107000"/>
                        </a:lnSpc>
                        <a:spcAft>
                          <a:spcPts val="800"/>
                        </a:spcAft>
                      </a:pPr>
                      <a:r>
                        <a:rPr lang="en-GB" sz="1600">
                          <a:effectLst/>
                          <a:latin typeface="Arial"/>
                        </a:rPr>
                        <a:t>Scones</a:t>
                      </a:r>
                    </a:p>
                  </a:txBody>
                  <a:tcPr marL="55752" marR="55752" marT="0" marB="0"/>
                </a:tc>
                <a:extLst>
                  <a:ext uri="{0D108BD9-81ED-4DB2-BD59-A6C34878D82A}">
                    <a16:rowId xmlns:a16="http://schemas.microsoft.com/office/drawing/2014/main" val="2718878563"/>
                  </a:ext>
                </a:extLst>
              </a:tr>
              <a:tr h="138503">
                <a:tc>
                  <a:txBody>
                    <a:bodyPr/>
                    <a:lstStyle/>
                    <a:p>
                      <a:pPr>
                        <a:lnSpc>
                          <a:spcPct val="107000"/>
                        </a:lnSpc>
                        <a:spcAft>
                          <a:spcPts val="800"/>
                        </a:spcAft>
                      </a:pPr>
                      <a:endParaRPr lang="en-GB" sz="1600">
                        <a:effectLst/>
                        <a:latin typeface="Arial"/>
                      </a:endParaRPr>
                    </a:p>
                  </a:txBody>
                  <a:tcPr marL="55752" marR="55752" marT="0" marB="0"/>
                </a:tc>
                <a:tc>
                  <a:txBody>
                    <a:bodyPr/>
                    <a:lstStyle/>
                    <a:p>
                      <a:pPr>
                        <a:lnSpc>
                          <a:spcPct val="107000"/>
                        </a:lnSpc>
                        <a:spcAft>
                          <a:spcPts val="800"/>
                        </a:spcAft>
                      </a:pPr>
                      <a:endParaRPr lang="en-GB" sz="1600">
                        <a:effectLst/>
                        <a:latin typeface="Arial"/>
                      </a:endParaRPr>
                    </a:p>
                  </a:txBody>
                  <a:tcPr marL="55752" marR="55752" marT="0" marB="0"/>
                </a:tc>
                <a:extLst>
                  <a:ext uri="{0D108BD9-81ED-4DB2-BD59-A6C34878D82A}">
                    <a16:rowId xmlns:a16="http://schemas.microsoft.com/office/drawing/2014/main" val="3340114321"/>
                  </a:ext>
                </a:extLst>
              </a:tr>
            </a:tbl>
          </a:graphicData>
        </a:graphic>
      </p:graphicFrame>
      <p:sp>
        <p:nvSpPr>
          <p:cNvPr id="6" name="Title 1">
            <a:extLst>
              <a:ext uri="{FF2B5EF4-FFF2-40B4-BE49-F238E27FC236}">
                <a16:creationId xmlns:a16="http://schemas.microsoft.com/office/drawing/2014/main" id="{17327D7B-008B-4A0C-A724-925E2FC86116}"/>
              </a:ext>
            </a:extLst>
          </p:cNvPr>
          <p:cNvSpPr>
            <a:spLocks noGrp="1"/>
          </p:cNvSpPr>
          <p:nvPr>
            <p:ph type="ctrTitle"/>
          </p:nvPr>
        </p:nvSpPr>
        <p:spPr>
          <a:xfrm>
            <a:off x="715617" y="1332275"/>
            <a:ext cx="9720000" cy="478391"/>
          </a:xfrm>
        </p:spPr>
        <p:txBody>
          <a:bodyPr/>
          <a:lstStyle/>
          <a:p>
            <a:r>
              <a:rPr lang="en-GB"/>
              <a:t>Other food science principles and recipes</a:t>
            </a:r>
          </a:p>
        </p:txBody>
      </p:sp>
      <p:sp>
        <p:nvSpPr>
          <p:cNvPr id="2" name="TextBox 1">
            <a:extLst>
              <a:ext uri="{FF2B5EF4-FFF2-40B4-BE49-F238E27FC236}">
                <a16:creationId xmlns:a16="http://schemas.microsoft.com/office/drawing/2014/main" id="{024193A3-08A7-4292-B29D-29FF49E03735}"/>
              </a:ext>
            </a:extLst>
          </p:cNvPr>
          <p:cNvSpPr txBox="1"/>
          <p:nvPr/>
        </p:nvSpPr>
        <p:spPr>
          <a:xfrm>
            <a:off x="824947" y="6211669"/>
            <a:ext cx="7961244" cy="523220"/>
          </a:xfrm>
          <a:prstGeom prst="rect">
            <a:avLst/>
          </a:prstGeom>
          <a:noFill/>
        </p:spPr>
        <p:txBody>
          <a:bodyPr wrap="square" rtlCol="0">
            <a:spAutoFit/>
          </a:bodyPr>
          <a:lstStyle/>
          <a:p>
            <a:pPr marL="0" indent="0">
              <a:buNone/>
            </a:pPr>
            <a:r>
              <a:rPr lang="en-GB" sz="1400">
                <a:latin typeface="Arial" panose="020B0604020202020204" pitchFamily="34" charset="0"/>
                <a:cs typeface="Arial" panose="020B0604020202020204" pitchFamily="34" charset="0"/>
              </a:rPr>
              <a:t>*The different types of raising agents are sometimes used together to aerate a mixture. A creamed cake mixture is a good example.</a:t>
            </a:r>
          </a:p>
        </p:txBody>
      </p:sp>
    </p:spTree>
    <p:extLst>
      <p:ext uri="{BB962C8B-B14F-4D97-AF65-F5344CB8AC3E}">
        <p14:creationId xmlns:p14="http://schemas.microsoft.com/office/powerpoint/2010/main" val="3449054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395A-8EF3-8B8E-A51B-E747FC712372}"/>
              </a:ext>
            </a:extLst>
          </p:cNvPr>
          <p:cNvSpPr>
            <a:spLocks noGrp="1"/>
          </p:cNvSpPr>
          <p:nvPr>
            <p:ph type="ctrTitle"/>
          </p:nvPr>
        </p:nvSpPr>
        <p:spPr/>
        <p:txBody>
          <a:bodyPr/>
          <a:lstStyle/>
          <a:p>
            <a:r>
              <a:rPr lang="en-GB"/>
              <a:t>Why food science? </a:t>
            </a:r>
          </a:p>
        </p:txBody>
      </p:sp>
      <p:sp>
        <p:nvSpPr>
          <p:cNvPr id="3" name="Subtitle 2">
            <a:extLst>
              <a:ext uri="{FF2B5EF4-FFF2-40B4-BE49-F238E27FC236}">
                <a16:creationId xmlns:a16="http://schemas.microsoft.com/office/drawing/2014/main" id="{830B9B3A-EC1B-237C-A376-C81728BAC69B}"/>
              </a:ext>
            </a:extLst>
          </p:cNvPr>
          <p:cNvSpPr>
            <a:spLocks noGrp="1"/>
          </p:cNvSpPr>
          <p:nvPr>
            <p:ph type="subTitle" idx="1"/>
          </p:nvPr>
        </p:nvSpPr>
        <p:spPr>
          <a:xfrm>
            <a:off x="1169275" y="2571092"/>
            <a:ext cx="10487015" cy="1917781"/>
          </a:xfrm>
        </p:spPr>
        <p:txBody>
          <a:bodyPr/>
          <a:lstStyle/>
          <a:p>
            <a:pPr marL="0" indent="0">
              <a:buNone/>
            </a:pPr>
            <a:r>
              <a:rPr lang="en-GB" b="1"/>
              <a:t>What is it and why is it important? </a:t>
            </a:r>
          </a:p>
          <a:p>
            <a:pPr marL="0" indent="0">
              <a:buNone/>
            </a:pPr>
            <a:endParaRPr lang="en-GB" b="1"/>
          </a:p>
          <a:p>
            <a:pPr marL="0" indent="0">
              <a:buNone/>
            </a:pPr>
            <a:r>
              <a:rPr lang="en-GB" b="1"/>
              <a:t>“Food science: </a:t>
            </a:r>
            <a:r>
              <a:rPr lang="en-GB"/>
              <a:t>The study of the basic chemical, physical, biochemical, and biophysical properties of foods and their constituents, and of changes that these may undergo during handling, preservation, processing, storage, distribution, and preparation for consumption.” </a:t>
            </a:r>
            <a:r>
              <a:rPr lang="en-GB" sz="1200"/>
              <a:t>(Encylopedia.com)</a:t>
            </a:r>
          </a:p>
          <a:p>
            <a:pPr marL="0" indent="0">
              <a:buNone/>
            </a:pPr>
            <a:endParaRPr lang="en-GB" b="1"/>
          </a:p>
          <a:p>
            <a:pPr marL="0" indent="0">
              <a:buNone/>
            </a:pPr>
            <a:endParaRPr lang="en-GB" b="1"/>
          </a:p>
          <a:p>
            <a:pPr marL="0" indent="0">
              <a:buNone/>
            </a:pPr>
            <a:endParaRPr lang="en-GB" b="1"/>
          </a:p>
          <a:p>
            <a:pPr marL="0" indent="0">
              <a:buNone/>
            </a:pPr>
            <a:endParaRPr lang="en-GB"/>
          </a:p>
          <a:p>
            <a:pPr marL="0" indent="0">
              <a:buNone/>
            </a:pPr>
            <a:endParaRPr lang="en-GB"/>
          </a:p>
        </p:txBody>
      </p:sp>
      <p:sp>
        <p:nvSpPr>
          <p:cNvPr id="5" name="TextBox 4">
            <a:extLst>
              <a:ext uri="{FF2B5EF4-FFF2-40B4-BE49-F238E27FC236}">
                <a16:creationId xmlns:a16="http://schemas.microsoft.com/office/drawing/2014/main" id="{64B528EC-B2EC-2B17-546A-3DD83BF0A274}"/>
              </a:ext>
            </a:extLst>
          </p:cNvPr>
          <p:cNvSpPr txBox="1"/>
          <p:nvPr/>
        </p:nvSpPr>
        <p:spPr>
          <a:xfrm>
            <a:off x="1076909" y="4776167"/>
            <a:ext cx="10579381" cy="1015663"/>
          </a:xfrm>
          <a:prstGeom prst="rect">
            <a:avLst/>
          </a:prstGeom>
          <a:noFill/>
        </p:spPr>
        <p:txBody>
          <a:bodyPr wrap="square" rtlCol="0">
            <a:spAutoFit/>
          </a:bodyPr>
          <a:lstStyle/>
          <a:p>
            <a:r>
              <a:rPr lang="en-GB" sz="2000" b="0" i="0">
                <a:effectLst/>
                <a:latin typeface="Arial" panose="020B0604020202020204" pitchFamily="34" charset="0"/>
                <a:cs typeface="Arial" panose="020B0604020202020204" pitchFamily="34" charset="0"/>
              </a:rPr>
              <a:t>Food science is a multidisciplinary field of study (and practice) that involves applying chemistry, nutrition, microbiology, chemical engineering, and physics to food, food groups, and the food system. </a:t>
            </a: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278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89CB-09FC-E410-8D6B-DA724E08D62F}"/>
              </a:ext>
            </a:extLst>
          </p:cNvPr>
          <p:cNvSpPr>
            <a:spLocks noGrp="1"/>
          </p:cNvSpPr>
          <p:nvPr>
            <p:ph type="ctrTitle"/>
          </p:nvPr>
        </p:nvSpPr>
        <p:spPr/>
        <p:txBody>
          <a:bodyPr/>
          <a:lstStyle/>
          <a:p>
            <a:r>
              <a:rPr lang="en-GB"/>
              <a:t>Theory into practice</a:t>
            </a:r>
          </a:p>
        </p:txBody>
      </p:sp>
      <p:sp>
        <p:nvSpPr>
          <p:cNvPr id="3" name="Subtitle 2">
            <a:extLst>
              <a:ext uri="{FF2B5EF4-FFF2-40B4-BE49-F238E27FC236}">
                <a16:creationId xmlns:a16="http://schemas.microsoft.com/office/drawing/2014/main" id="{58766F84-4116-A8D6-6573-7E14B9BD448B}"/>
              </a:ext>
            </a:extLst>
          </p:cNvPr>
          <p:cNvSpPr>
            <a:spLocks noGrp="1"/>
          </p:cNvSpPr>
          <p:nvPr>
            <p:ph type="subTitle" idx="1"/>
          </p:nvPr>
        </p:nvSpPr>
        <p:spPr>
          <a:xfrm>
            <a:off x="1169276" y="2571092"/>
            <a:ext cx="9720000" cy="2254130"/>
          </a:xfrm>
        </p:spPr>
        <p:txBody>
          <a:bodyPr/>
          <a:lstStyle/>
          <a:p>
            <a:pPr marL="0" indent="0">
              <a:buNone/>
            </a:pPr>
            <a:r>
              <a:rPr lang="en-GB">
                <a:latin typeface="Arial"/>
                <a:cs typeface="Arial"/>
              </a:rPr>
              <a:t>Resources and support from the Royal Society of Chemistry and IFST:</a:t>
            </a:r>
          </a:p>
          <a:p>
            <a:pPr marL="0" indent="0">
              <a:buNone/>
            </a:pPr>
            <a:r>
              <a:rPr lang="en-GB">
                <a:latin typeface="Arial"/>
                <a:cs typeface="Arial"/>
              </a:rPr>
              <a:t>Royal Society of Chemistry: </a:t>
            </a:r>
            <a:r>
              <a:rPr lang="en-GB">
                <a:latin typeface="Arial"/>
                <a:cs typeface="Arial"/>
                <a:hlinkClick r:id="rId2"/>
              </a:rPr>
              <a:t>https://edu.rsc.org </a:t>
            </a:r>
          </a:p>
          <a:p>
            <a:pPr marL="0" indent="0">
              <a:buNone/>
            </a:pPr>
            <a:r>
              <a:rPr lang="en-GB">
                <a:latin typeface="Arial"/>
                <a:cs typeface="Arial"/>
              </a:rPr>
              <a:t>IFST glossary </a:t>
            </a:r>
            <a:r>
              <a:rPr lang="en-GB">
                <a:latin typeface="Arial"/>
                <a:cs typeface="Arial"/>
                <a:hlinkClick r:id="rId3"/>
              </a:rPr>
              <a:t>https://www.ifst.org/our-resources/food-science-facts/food-science-glossary?page=3</a:t>
            </a:r>
            <a:r>
              <a:rPr lang="en-GB">
                <a:latin typeface="Arial"/>
                <a:cs typeface="Arial"/>
              </a:rPr>
              <a:t> </a:t>
            </a:r>
            <a:endParaRPr lang="en-GB"/>
          </a:p>
          <a:p>
            <a:pPr marL="0" indent="0">
              <a:buNone/>
            </a:pPr>
            <a:r>
              <a:rPr lang="en-GB">
                <a:latin typeface="Arial"/>
                <a:cs typeface="Arial"/>
              </a:rPr>
              <a:t>IFST Love Food Love Science resources: </a:t>
            </a:r>
            <a:r>
              <a:rPr lang="en-GB">
                <a:latin typeface="Arial"/>
                <a:cs typeface="Arial"/>
                <a:hlinkClick r:id="rId4"/>
              </a:rPr>
              <a:t>https://www.ifst.org/lovefoodlovescience/resources</a:t>
            </a:r>
            <a:r>
              <a:rPr lang="en-GB">
                <a:latin typeface="Arial"/>
                <a:cs typeface="Arial"/>
              </a:rPr>
              <a:t> </a:t>
            </a:r>
            <a:endParaRPr lang="en-GB"/>
          </a:p>
        </p:txBody>
      </p:sp>
      <p:pic>
        <p:nvPicPr>
          <p:cNvPr id="4" name="Picture 4" descr="Text&#10;&#10;Description automatically generated">
            <a:extLst>
              <a:ext uri="{FF2B5EF4-FFF2-40B4-BE49-F238E27FC236}">
                <a16:creationId xmlns:a16="http://schemas.microsoft.com/office/drawing/2014/main" id="{860BD02B-C5BF-471C-114E-2E6046CDC4CC}"/>
              </a:ext>
            </a:extLst>
          </p:cNvPr>
          <p:cNvPicPr>
            <a:picLocks noChangeAspect="1"/>
          </p:cNvPicPr>
          <p:nvPr/>
        </p:nvPicPr>
        <p:blipFill>
          <a:blip r:embed="rId5"/>
          <a:stretch>
            <a:fillRect/>
          </a:stretch>
        </p:blipFill>
        <p:spPr>
          <a:xfrm>
            <a:off x="1102426" y="5110612"/>
            <a:ext cx="4801589" cy="1426491"/>
          </a:xfrm>
          <a:prstGeom prst="rect">
            <a:avLst/>
          </a:prstGeom>
        </p:spPr>
      </p:pic>
      <p:pic>
        <p:nvPicPr>
          <p:cNvPr id="5" name="Picture 5" descr="A picture containing text, fruit, screenshot&#10;&#10;Description automatically generated">
            <a:extLst>
              <a:ext uri="{FF2B5EF4-FFF2-40B4-BE49-F238E27FC236}">
                <a16:creationId xmlns:a16="http://schemas.microsoft.com/office/drawing/2014/main" id="{B873C3D2-A2F0-22FA-2BA3-8B7238D65EB0}"/>
              </a:ext>
            </a:extLst>
          </p:cNvPr>
          <p:cNvPicPr>
            <a:picLocks noChangeAspect="1"/>
          </p:cNvPicPr>
          <p:nvPr/>
        </p:nvPicPr>
        <p:blipFill>
          <a:blip r:embed="rId6"/>
          <a:stretch>
            <a:fillRect/>
          </a:stretch>
        </p:blipFill>
        <p:spPr>
          <a:xfrm>
            <a:off x="6535387" y="5154835"/>
            <a:ext cx="4316680" cy="1199499"/>
          </a:xfrm>
          <a:prstGeom prst="rect">
            <a:avLst/>
          </a:prstGeom>
        </p:spPr>
      </p:pic>
    </p:spTree>
    <p:extLst>
      <p:ext uri="{BB962C8B-B14F-4D97-AF65-F5344CB8AC3E}">
        <p14:creationId xmlns:p14="http://schemas.microsoft.com/office/powerpoint/2010/main" val="2151140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912FF-2FAE-30C1-E143-5BB137DFF6A0}"/>
              </a:ext>
            </a:extLst>
          </p:cNvPr>
          <p:cNvSpPr>
            <a:spLocks noGrp="1"/>
          </p:cNvSpPr>
          <p:nvPr>
            <p:ph type="ctrTitle"/>
          </p:nvPr>
        </p:nvSpPr>
        <p:spPr/>
        <p:txBody>
          <a:bodyPr/>
          <a:lstStyle/>
          <a:p>
            <a:r>
              <a:rPr lang="en-GB"/>
              <a:t>Royal Society of Chemistry: resources</a:t>
            </a:r>
          </a:p>
        </p:txBody>
      </p:sp>
      <p:pic>
        <p:nvPicPr>
          <p:cNvPr id="4" name="Picture 3">
            <a:extLst>
              <a:ext uri="{FF2B5EF4-FFF2-40B4-BE49-F238E27FC236}">
                <a16:creationId xmlns:a16="http://schemas.microsoft.com/office/drawing/2014/main" id="{3160CCBB-C2DD-4C58-FE1D-5ADEA53A9676}"/>
              </a:ext>
            </a:extLst>
          </p:cNvPr>
          <p:cNvPicPr>
            <a:picLocks noChangeAspect="1"/>
          </p:cNvPicPr>
          <p:nvPr/>
        </p:nvPicPr>
        <p:blipFill>
          <a:blip r:embed="rId2"/>
          <a:stretch>
            <a:fillRect/>
          </a:stretch>
        </p:blipFill>
        <p:spPr>
          <a:xfrm>
            <a:off x="1169274" y="2502274"/>
            <a:ext cx="3571979" cy="2008951"/>
          </a:xfrm>
          <a:prstGeom prst="rect">
            <a:avLst/>
          </a:prstGeom>
        </p:spPr>
      </p:pic>
      <p:pic>
        <p:nvPicPr>
          <p:cNvPr id="7" name="Picture 6">
            <a:extLst>
              <a:ext uri="{FF2B5EF4-FFF2-40B4-BE49-F238E27FC236}">
                <a16:creationId xmlns:a16="http://schemas.microsoft.com/office/drawing/2014/main" id="{2D1A7DAB-A02D-89DF-971B-D562A31E1322}"/>
              </a:ext>
            </a:extLst>
          </p:cNvPr>
          <p:cNvPicPr>
            <a:picLocks noChangeAspect="1"/>
          </p:cNvPicPr>
          <p:nvPr/>
        </p:nvPicPr>
        <p:blipFill>
          <a:blip r:embed="rId3"/>
          <a:stretch>
            <a:fillRect/>
          </a:stretch>
        </p:blipFill>
        <p:spPr>
          <a:xfrm>
            <a:off x="5059175" y="2602246"/>
            <a:ext cx="6694870" cy="1908979"/>
          </a:xfrm>
          <a:prstGeom prst="rect">
            <a:avLst/>
          </a:prstGeom>
          <a:ln w="3175">
            <a:solidFill>
              <a:schemeClr val="tx1"/>
            </a:solidFill>
          </a:ln>
        </p:spPr>
      </p:pic>
      <p:pic>
        <p:nvPicPr>
          <p:cNvPr id="9" name="Picture 8">
            <a:extLst>
              <a:ext uri="{FF2B5EF4-FFF2-40B4-BE49-F238E27FC236}">
                <a16:creationId xmlns:a16="http://schemas.microsoft.com/office/drawing/2014/main" id="{EA5D7C3B-4135-23B0-FF27-5B25B75B8B3B}"/>
              </a:ext>
            </a:extLst>
          </p:cNvPr>
          <p:cNvPicPr>
            <a:picLocks noChangeAspect="1"/>
          </p:cNvPicPr>
          <p:nvPr/>
        </p:nvPicPr>
        <p:blipFill>
          <a:blip r:embed="rId4"/>
          <a:stretch>
            <a:fillRect/>
          </a:stretch>
        </p:blipFill>
        <p:spPr>
          <a:xfrm>
            <a:off x="1098377" y="4707068"/>
            <a:ext cx="5675286" cy="1720942"/>
          </a:xfrm>
          <a:prstGeom prst="rect">
            <a:avLst/>
          </a:prstGeom>
          <a:ln w="3175">
            <a:solidFill>
              <a:schemeClr val="tx1"/>
            </a:solidFill>
          </a:ln>
        </p:spPr>
      </p:pic>
      <p:pic>
        <p:nvPicPr>
          <p:cNvPr id="11" name="Picture 10">
            <a:extLst>
              <a:ext uri="{FF2B5EF4-FFF2-40B4-BE49-F238E27FC236}">
                <a16:creationId xmlns:a16="http://schemas.microsoft.com/office/drawing/2014/main" id="{70C4BFCD-E8F8-0379-01AE-A37DACDF7EF8}"/>
              </a:ext>
            </a:extLst>
          </p:cNvPr>
          <p:cNvPicPr>
            <a:picLocks noChangeAspect="1"/>
          </p:cNvPicPr>
          <p:nvPr/>
        </p:nvPicPr>
        <p:blipFill>
          <a:blip r:embed="rId5"/>
          <a:stretch>
            <a:fillRect/>
          </a:stretch>
        </p:blipFill>
        <p:spPr>
          <a:xfrm>
            <a:off x="7013357" y="4623353"/>
            <a:ext cx="4589757" cy="1232607"/>
          </a:xfrm>
          <a:prstGeom prst="rect">
            <a:avLst/>
          </a:prstGeom>
        </p:spPr>
      </p:pic>
      <p:sp>
        <p:nvSpPr>
          <p:cNvPr id="13" name="TextBox 12">
            <a:extLst>
              <a:ext uri="{FF2B5EF4-FFF2-40B4-BE49-F238E27FC236}">
                <a16:creationId xmlns:a16="http://schemas.microsoft.com/office/drawing/2014/main" id="{0A468236-865E-8579-BDC1-4688169EE611}"/>
              </a:ext>
            </a:extLst>
          </p:cNvPr>
          <p:cNvSpPr txBox="1"/>
          <p:nvPr/>
        </p:nvSpPr>
        <p:spPr>
          <a:xfrm>
            <a:off x="7013357" y="6002201"/>
            <a:ext cx="2104010" cy="646331"/>
          </a:xfrm>
          <a:prstGeom prst="rect">
            <a:avLst/>
          </a:prstGeom>
          <a:noFill/>
        </p:spPr>
        <p:txBody>
          <a:bodyPr wrap="square">
            <a:spAutoFit/>
          </a:bodyPr>
          <a:lstStyle/>
          <a:p>
            <a:r>
              <a:rPr lang="en-GB" dirty="0">
                <a:hlinkClick r:id="rId6"/>
              </a:rPr>
              <a:t>https://edu.rsc.org</a:t>
            </a:r>
            <a:endParaRPr lang="en-GB" dirty="0"/>
          </a:p>
          <a:p>
            <a:endParaRPr lang="en-GB" dirty="0"/>
          </a:p>
        </p:txBody>
      </p:sp>
    </p:spTree>
    <p:extLst>
      <p:ext uri="{BB962C8B-B14F-4D97-AF65-F5344CB8AC3E}">
        <p14:creationId xmlns:p14="http://schemas.microsoft.com/office/powerpoint/2010/main" val="2157013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A84C499-0517-4887-96DB-81C9129ABB06}"/>
              </a:ext>
            </a:extLst>
          </p:cNvPr>
          <p:cNvGraphicFramePr>
            <a:graphicFrameLocks noChangeAspect="1"/>
          </p:cNvGraphicFramePr>
          <p:nvPr>
            <p:custDataLst>
              <p:tags r:id="rId1"/>
            </p:custDataLst>
            <p:extLst>
              <p:ext uri="{D42A27DB-BD31-4B8C-83A1-F6EECF244321}">
                <p14:modId xmlns:p14="http://schemas.microsoft.com/office/powerpoint/2010/main" val="3353096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5" name="Object 4" hidden="1">
                        <a:extLst>
                          <a:ext uri="{FF2B5EF4-FFF2-40B4-BE49-F238E27FC236}">
                            <a16:creationId xmlns:a16="http://schemas.microsoft.com/office/drawing/2014/main" id="{FA84C499-0517-4887-96DB-81C9129ABB0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GB"/>
              <a:t>The appliance of science</a:t>
            </a:r>
          </a:p>
        </p:txBody>
      </p:sp>
      <p:sp>
        <p:nvSpPr>
          <p:cNvPr id="3" name="Subtitle 2"/>
          <p:cNvSpPr>
            <a:spLocks noGrp="1"/>
          </p:cNvSpPr>
          <p:nvPr>
            <p:ph type="subTitle" idx="1"/>
          </p:nvPr>
        </p:nvSpPr>
        <p:spPr/>
        <p:txBody>
          <a:bodyPr/>
          <a:lstStyle/>
          <a:p>
            <a:pPr marL="0" indent="0" algn="ctr">
              <a:buNone/>
            </a:pPr>
            <a:r>
              <a:rPr lang="en-GB" sz="3600"/>
              <a:t>For further information, go to:</a:t>
            </a:r>
          </a:p>
          <a:p>
            <a:pPr marL="0" indent="0" algn="ctr">
              <a:buNone/>
            </a:pPr>
            <a:r>
              <a:rPr lang="en-GB" sz="3600"/>
              <a:t>www.foodafactoflife.org.uk</a:t>
            </a:r>
          </a:p>
        </p:txBody>
      </p:sp>
      <p:sp>
        <p:nvSpPr>
          <p:cNvPr id="4" name="TextBox 3">
            <a:extLst>
              <a:ext uri="{FF2B5EF4-FFF2-40B4-BE49-F238E27FC236}">
                <a16:creationId xmlns:a16="http://schemas.microsoft.com/office/drawing/2014/main" id="{88C3A9D8-F056-4907-ADD0-8B883B971968}"/>
              </a:ext>
            </a:extLst>
          </p:cNvPr>
          <p:cNvSpPr txBox="1"/>
          <p:nvPr/>
        </p:nvSpPr>
        <p:spPr>
          <a:xfrm>
            <a:off x="486577" y="6116351"/>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rial" panose="020B0604020202020204" pitchFamily="34" charset="0"/>
                <a:cs typeface="Arial" panose="020B0604020202020204" pitchFamily="34" charset="0"/>
              </a:rPr>
              <a:t>This resource meets the</a:t>
            </a:r>
            <a:r>
              <a:rPr lang="en-GB" sz="1400" b="1">
                <a:latin typeface="Arial" panose="020B0604020202020204" pitchFamily="34" charset="0"/>
                <a:cs typeface="Arial" panose="020B0604020202020204" pitchFamily="34" charset="0"/>
              </a:rPr>
              <a:t> </a:t>
            </a:r>
            <a:r>
              <a:rPr lang="en-GB" sz="1400" b="1" i="1" u="sng">
                <a:latin typeface="Arial" panose="020B0604020202020204" pitchFamily="34" charset="0"/>
                <a:cs typeface="Arial" panose="020B0604020202020204" pitchFamily="34" charset="0"/>
                <a:hlinkClick r:id="rId5"/>
              </a:rPr>
              <a:t>Guidelines for producers and users of school education resources about food</a:t>
            </a:r>
            <a:r>
              <a:rPr lang="en-GB" sz="1400" b="1" i="1">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466581"/>
            <a:ext cx="9515561" cy="729292"/>
          </a:xfrm>
        </p:spPr>
        <p:txBody>
          <a:bodyPr/>
          <a:lstStyle/>
          <a:p>
            <a:r>
              <a:rPr lang="en-GB" dirty="0"/>
              <a:t>Why teach the science of food?</a:t>
            </a:r>
          </a:p>
        </p:txBody>
      </p:sp>
      <p:sp>
        <p:nvSpPr>
          <p:cNvPr id="3" name="Subtitle 2">
            <a:extLst>
              <a:ext uri="{FF2B5EF4-FFF2-40B4-BE49-F238E27FC236}">
                <a16:creationId xmlns:a16="http://schemas.microsoft.com/office/drawing/2014/main" id="{39F28A90-CE2A-3470-DC50-D5426716AE12}"/>
              </a:ext>
            </a:extLst>
          </p:cNvPr>
          <p:cNvSpPr>
            <a:spLocks noGrp="1"/>
          </p:cNvSpPr>
          <p:nvPr>
            <p:ph type="subTitle" idx="1"/>
          </p:nvPr>
        </p:nvSpPr>
        <p:spPr>
          <a:xfrm>
            <a:off x="1169274" y="2195706"/>
            <a:ext cx="7002571" cy="4270407"/>
          </a:xfrm>
        </p:spPr>
        <p:txBody>
          <a:bodyPr/>
          <a:lstStyle/>
          <a:p>
            <a:pPr marL="0" indent="0">
              <a:buNone/>
            </a:pPr>
            <a:endParaRPr lang="en-US" i="1" dirty="0">
              <a:latin typeface="Arial" panose="020B0604020202020204" pitchFamily="34" charset="0"/>
              <a:cs typeface="Arial" panose="020B0604020202020204" pitchFamily="34" charset="0"/>
            </a:endParaRPr>
          </a:p>
          <a:p>
            <a:pPr marL="342900" lvl="0" indent="-342900" algn="just">
              <a:buClr>
                <a:schemeClr val="tx1"/>
              </a:buClr>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Provides practical links to the science of food and cooking through the food pupils buy, cook and eat.</a:t>
            </a:r>
            <a:endParaRPr lang="en-GB" sz="1800" dirty="0">
              <a:effectLst/>
              <a:latin typeface="Arial" panose="020B0604020202020204" pitchFamily="34" charset="0"/>
              <a:ea typeface="Calibri" panose="020F0502020204030204" pitchFamily="34" charset="0"/>
              <a:cs typeface="Aktiv Grotesk"/>
            </a:endParaRPr>
          </a:p>
          <a:p>
            <a:pPr marL="342900" lvl="0" indent="-342900" algn="just">
              <a:buClr>
                <a:schemeClr val="tx1"/>
              </a:buClr>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Enables pupils to relate to science through everyday examples and hands-on activities and experiences.</a:t>
            </a:r>
            <a:endParaRPr lang="en-GB" sz="1800" dirty="0">
              <a:effectLst/>
              <a:latin typeface="Arial" panose="020B0604020202020204" pitchFamily="34" charset="0"/>
              <a:ea typeface="Calibri" panose="020F0502020204030204" pitchFamily="34" charset="0"/>
              <a:cs typeface="Aktiv Grotesk"/>
            </a:endParaRPr>
          </a:p>
          <a:p>
            <a:pPr marL="342900" lvl="0" indent="-342900" algn="just">
              <a:buClr>
                <a:schemeClr val="tx1"/>
              </a:buClr>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Explores the principles of </a:t>
            </a:r>
            <a:r>
              <a:rPr lang="en-GB" sz="1800" dirty="0">
                <a:effectLst/>
                <a:latin typeface="Arial" panose="020B0604020202020204" pitchFamily="34" charset="0"/>
                <a:ea typeface="Calibri" panose="020F0502020204030204" pitchFamily="34" charset="0"/>
                <a:cs typeface="Arial" panose="020B0604020202020204" pitchFamily="34" charset="0"/>
              </a:rPr>
              <a:t>food science through practical cooking. </a:t>
            </a:r>
            <a:endParaRPr lang="en-GB" sz="1800" dirty="0">
              <a:effectLst/>
              <a:latin typeface="Arial" panose="020B0604020202020204" pitchFamily="34" charset="0"/>
              <a:ea typeface="Calibri" panose="020F0502020204030204" pitchFamily="34" charset="0"/>
              <a:cs typeface="Aktiv Grotesk"/>
            </a:endParaRPr>
          </a:p>
          <a:p>
            <a:pPr marL="342900" lvl="0" indent="-342900" algn="just">
              <a:buClr>
                <a:schemeClr val="tx1"/>
              </a:buClr>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Supports and reinforce knowledge through related experiments </a:t>
            </a:r>
            <a:r>
              <a:rPr lang="en-US" sz="1800" b="1" dirty="0">
                <a:effectLst/>
                <a:latin typeface="Arial" panose="020B0604020202020204" pitchFamily="34" charset="0"/>
                <a:ea typeface="Calibri" panose="020F0502020204030204" pitchFamily="34" charset="0"/>
                <a:cs typeface="Arial" panose="020B0604020202020204" pitchFamily="34" charset="0"/>
              </a:rPr>
              <a:t>alongside</a:t>
            </a:r>
            <a:r>
              <a:rPr lang="en-US" sz="1800" dirty="0">
                <a:effectLst/>
                <a:latin typeface="Arial" panose="020B0604020202020204" pitchFamily="34" charset="0"/>
                <a:ea typeface="Calibri" panose="020F0502020204030204" pitchFamily="34" charset="0"/>
                <a:cs typeface="Arial" panose="020B0604020202020204" pitchFamily="34" charset="0"/>
              </a:rPr>
              <a:t> practical cooking.</a:t>
            </a:r>
            <a:endParaRPr lang="en-GB" sz="1800" dirty="0">
              <a:effectLst/>
              <a:latin typeface="Arial" panose="020B0604020202020204" pitchFamily="34" charset="0"/>
              <a:ea typeface="Calibri" panose="020F0502020204030204" pitchFamily="34" charset="0"/>
              <a:cs typeface="Aktiv Grotesk"/>
            </a:endParaRPr>
          </a:p>
          <a:p>
            <a:pPr marL="342900" lvl="0" indent="-342900" algn="just">
              <a:buClr>
                <a:schemeClr val="tx1"/>
              </a:buClr>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Arial" panose="020B0604020202020204" pitchFamily="34" charset="0"/>
              </a:rPr>
              <a:t>Enables pupils to ‘</a:t>
            </a:r>
            <a:r>
              <a:rPr lang="en-US" sz="1800" i="1" dirty="0">
                <a:effectLst/>
                <a:latin typeface="Arial" panose="020B0604020202020204" pitchFamily="34" charset="0"/>
                <a:ea typeface="Calibri" panose="020F0502020204030204" pitchFamily="34" charset="0"/>
                <a:cs typeface="Arial" panose="020B0604020202020204" pitchFamily="34" charset="0"/>
              </a:rPr>
              <a:t>make the connections between theory and practice so that they are able to apply their understanding of food and nutrition to practical cooking’ </a:t>
            </a:r>
            <a:r>
              <a:rPr lang="en-US" sz="1800" dirty="0">
                <a:effectLst/>
                <a:latin typeface="Arial" panose="020B0604020202020204" pitchFamily="34" charset="0"/>
                <a:ea typeface="Calibri" panose="020F0502020204030204" pitchFamily="34" charset="0"/>
                <a:cs typeface="Arial" panose="020B0604020202020204" pitchFamily="34" charset="0"/>
              </a:rPr>
              <a:t>14-16 ‘food’ specifications.</a:t>
            </a:r>
            <a:endParaRPr lang="en-GB" sz="1800" dirty="0">
              <a:effectLst/>
              <a:latin typeface="Arial" panose="020B0604020202020204" pitchFamily="34" charset="0"/>
              <a:ea typeface="Calibri" panose="020F0502020204030204" pitchFamily="34" charset="0"/>
              <a:cs typeface="Aktiv Grotesk"/>
            </a:endParaRPr>
          </a:p>
          <a:p>
            <a:pPr marL="0"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175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46925-CC66-BA49-63C7-0DAA7B224FCB}"/>
              </a:ext>
            </a:extLst>
          </p:cNvPr>
          <p:cNvSpPr>
            <a:spLocks noGrp="1"/>
          </p:cNvSpPr>
          <p:nvPr>
            <p:ph type="ctrTitle"/>
          </p:nvPr>
        </p:nvSpPr>
        <p:spPr/>
        <p:txBody>
          <a:bodyPr/>
          <a:lstStyle/>
          <a:p>
            <a:r>
              <a:rPr lang="en-GB"/>
              <a:t>What should you consider?</a:t>
            </a:r>
          </a:p>
        </p:txBody>
      </p:sp>
      <p:sp>
        <p:nvSpPr>
          <p:cNvPr id="3" name="Subtitle 2">
            <a:extLst>
              <a:ext uri="{FF2B5EF4-FFF2-40B4-BE49-F238E27FC236}">
                <a16:creationId xmlns:a16="http://schemas.microsoft.com/office/drawing/2014/main" id="{C0BF857A-4DD6-1C7E-BD3E-2090EE414BC9}"/>
              </a:ext>
            </a:extLst>
          </p:cNvPr>
          <p:cNvSpPr>
            <a:spLocks noGrp="1"/>
          </p:cNvSpPr>
          <p:nvPr>
            <p:ph type="subTitle" idx="1"/>
          </p:nvPr>
        </p:nvSpPr>
        <p:spPr>
          <a:xfrm>
            <a:off x="1169276" y="2571092"/>
            <a:ext cx="8259080" cy="3600000"/>
          </a:xfrm>
        </p:spPr>
        <p:txBody>
          <a:bodyPr/>
          <a:lstStyle/>
          <a:p>
            <a:pPr>
              <a:buFont typeface="Arial" panose="020B0604020202020204" pitchFamily="34" charset="0"/>
              <a:buChar char="•"/>
            </a:pPr>
            <a:r>
              <a:rPr lang="en-GB">
                <a:latin typeface="Arial"/>
                <a:cs typeface="Arial"/>
              </a:rPr>
              <a:t>Food science includes chemistry, microbiology, nutrition, biochemistry, physics.</a:t>
            </a:r>
          </a:p>
          <a:p>
            <a:pPr>
              <a:buFont typeface="Arial" panose="020B0604020202020204" pitchFamily="34" charset="0"/>
              <a:buChar char="•"/>
            </a:pPr>
            <a:r>
              <a:rPr lang="en-GB">
                <a:latin typeface="Arial"/>
                <a:cs typeface="Arial"/>
              </a:rPr>
              <a:t>The ways of categorising and integrating the science into food education. </a:t>
            </a:r>
            <a:endParaRPr lang="en-GB"/>
          </a:p>
          <a:p>
            <a:pPr>
              <a:buFont typeface="Arial" panose="020B0604020202020204" pitchFamily="34" charset="0"/>
              <a:buChar char="•"/>
            </a:pPr>
            <a:r>
              <a:rPr lang="en-GB">
                <a:latin typeface="Arial"/>
                <a:cs typeface="Arial"/>
              </a:rPr>
              <a:t>How the scientific concepts will underpin your learning intent.</a:t>
            </a:r>
          </a:p>
          <a:p>
            <a:pPr>
              <a:buFont typeface="Arial" panose="020B0604020202020204" pitchFamily="34" charset="0"/>
              <a:buChar char="•"/>
            </a:pPr>
            <a:r>
              <a:rPr lang="en-GB">
                <a:latin typeface="Arial"/>
                <a:cs typeface="Arial"/>
              </a:rPr>
              <a:t>How you will build in progression in your Schemes of Work/Learning</a:t>
            </a:r>
          </a:p>
          <a:p>
            <a:pPr marL="0" indent="0">
              <a:buNone/>
            </a:pPr>
            <a:endParaRPr lang="en-GB"/>
          </a:p>
        </p:txBody>
      </p:sp>
    </p:spTree>
    <p:extLst>
      <p:ext uri="{BB962C8B-B14F-4D97-AF65-F5344CB8AC3E}">
        <p14:creationId xmlns:p14="http://schemas.microsoft.com/office/powerpoint/2010/main" val="1641422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8D8F-712D-7F0B-ED58-CCFC570F9F46}"/>
              </a:ext>
            </a:extLst>
          </p:cNvPr>
          <p:cNvSpPr>
            <a:spLocks noGrp="1"/>
          </p:cNvSpPr>
          <p:nvPr>
            <p:ph type="ctrTitle"/>
          </p:nvPr>
        </p:nvSpPr>
        <p:spPr/>
        <p:txBody>
          <a:bodyPr/>
          <a:lstStyle/>
          <a:p>
            <a:r>
              <a:rPr lang="en-GB"/>
              <a:t>Aspects of food science</a:t>
            </a:r>
          </a:p>
        </p:txBody>
      </p:sp>
      <p:sp>
        <p:nvSpPr>
          <p:cNvPr id="3" name="Subtitle 2">
            <a:extLst>
              <a:ext uri="{FF2B5EF4-FFF2-40B4-BE49-F238E27FC236}">
                <a16:creationId xmlns:a16="http://schemas.microsoft.com/office/drawing/2014/main" id="{74038319-6BFA-2293-6004-DCED8303BFDD}"/>
              </a:ext>
            </a:extLst>
          </p:cNvPr>
          <p:cNvSpPr>
            <a:spLocks noGrp="1"/>
          </p:cNvSpPr>
          <p:nvPr>
            <p:ph type="subTitle" idx="1"/>
          </p:nvPr>
        </p:nvSpPr>
        <p:spPr>
          <a:xfrm>
            <a:off x="1169276" y="2571092"/>
            <a:ext cx="6640070" cy="3600000"/>
          </a:xfrm>
        </p:spPr>
        <p:txBody>
          <a:bodyPr/>
          <a:lstStyle/>
          <a:p>
            <a:pPr>
              <a:buFont typeface="Arial" panose="020B0604020202020204" pitchFamily="34" charset="0"/>
              <a:buChar char="•"/>
            </a:pPr>
            <a:r>
              <a:rPr lang="en-GB">
                <a:latin typeface="Arial"/>
                <a:cs typeface="Arial"/>
              </a:rPr>
              <a:t>Cooking: why we cook food, heat transfer</a:t>
            </a:r>
          </a:p>
          <a:p>
            <a:pPr>
              <a:buFont typeface="Arial" panose="020B0604020202020204" pitchFamily="34" charset="0"/>
              <a:buChar char="•"/>
            </a:pPr>
            <a:r>
              <a:rPr lang="en-GB">
                <a:latin typeface="Arial"/>
                <a:cs typeface="Arial"/>
              </a:rPr>
              <a:t>Microbiology of food: safety, production</a:t>
            </a:r>
          </a:p>
          <a:p>
            <a:pPr>
              <a:buFont typeface="Arial" panose="020B0604020202020204" pitchFamily="34" charset="0"/>
              <a:buChar char="•"/>
            </a:pPr>
            <a:r>
              <a:rPr lang="en-GB">
                <a:latin typeface="Arial"/>
                <a:cs typeface="Arial"/>
              </a:rPr>
              <a:t>Nutrition science</a:t>
            </a:r>
          </a:p>
          <a:p>
            <a:pPr>
              <a:buFont typeface="Arial" panose="020B0604020202020204" pitchFamily="34" charset="0"/>
              <a:buChar char="•"/>
            </a:pPr>
            <a:r>
              <a:rPr lang="en-GB">
                <a:latin typeface="Arial"/>
                <a:cs typeface="Arial"/>
              </a:rPr>
              <a:t>Sensory science: taste, texture, flavour, (including enhancers) appearance and the interrelationship with changes when cooked e.g. Maillard reaction</a:t>
            </a:r>
            <a:endParaRPr lang="en-GB"/>
          </a:p>
          <a:p>
            <a:pPr>
              <a:buFont typeface="Arial" panose="020B0604020202020204" pitchFamily="34" charset="0"/>
              <a:buChar char="•"/>
            </a:pPr>
            <a:r>
              <a:rPr lang="en-GB">
                <a:latin typeface="Arial"/>
                <a:cs typeface="Arial"/>
              </a:rPr>
              <a:t>Physical and chemical properties</a:t>
            </a:r>
          </a:p>
          <a:p>
            <a:pPr marL="0" indent="0">
              <a:buNone/>
            </a:pPr>
            <a:endParaRPr lang="en-GB"/>
          </a:p>
        </p:txBody>
      </p:sp>
      <p:pic>
        <p:nvPicPr>
          <p:cNvPr id="4" name="Picture 4" descr="Graphical user interface, application&#10;&#10;Description automatically generated">
            <a:extLst>
              <a:ext uri="{FF2B5EF4-FFF2-40B4-BE49-F238E27FC236}">
                <a16:creationId xmlns:a16="http://schemas.microsoft.com/office/drawing/2014/main" id="{F6B56571-8CD3-9DA3-473C-46D9DFAD5C0D}"/>
              </a:ext>
            </a:extLst>
          </p:cNvPr>
          <p:cNvPicPr>
            <a:picLocks noChangeAspect="1"/>
          </p:cNvPicPr>
          <p:nvPr/>
        </p:nvPicPr>
        <p:blipFill>
          <a:blip r:embed="rId2"/>
          <a:stretch>
            <a:fillRect/>
          </a:stretch>
        </p:blipFill>
        <p:spPr>
          <a:xfrm>
            <a:off x="8155379" y="4109489"/>
            <a:ext cx="3327070" cy="2369426"/>
          </a:xfrm>
          <a:prstGeom prst="rect">
            <a:avLst/>
          </a:prstGeom>
          <a:ln w="25400">
            <a:solidFill>
              <a:srgbClr val="D98F1A"/>
            </a:solidFill>
          </a:ln>
        </p:spPr>
      </p:pic>
      <p:pic>
        <p:nvPicPr>
          <p:cNvPr id="5" name="Picture 5" descr="Graphical user interface, website&#10;&#10;Description automatically generated">
            <a:extLst>
              <a:ext uri="{FF2B5EF4-FFF2-40B4-BE49-F238E27FC236}">
                <a16:creationId xmlns:a16="http://schemas.microsoft.com/office/drawing/2014/main" id="{7A1B1099-0CE6-A100-87E3-FA984885DD85}"/>
              </a:ext>
            </a:extLst>
          </p:cNvPr>
          <p:cNvPicPr>
            <a:picLocks noChangeAspect="1"/>
          </p:cNvPicPr>
          <p:nvPr/>
        </p:nvPicPr>
        <p:blipFill>
          <a:blip r:embed="rId3"/>
          <a:stretch>
            <a:fillRect/>
          </a:stretch>
        </p:blipFill>
        <p:spPr>
          <a:xfrm>
            <a:off x="8763000" y="1626142"/>
            <a:ext cx="3297381" cy="2319437"/>
          </a:xfrm>
          <a:prstGeom prst="rect">
            <a:avLst/>
          </a:prstGeom>
          <a:ln w="25400">
            <a:solidFill>
              <a:srgbClr val="D98F1A"/>
            </a:solidFill>
          </a:ln>
        </p:spPr>
      </p:pic>
      <p:sp>
        <p:nvSpPr>
          <p:cNvPr id="6" name="TextBox 5">
            <a:extLst>
              <a:ext uri="{FF2B5EF4-FFF2-40B4-BE49-F238E27FC236}">
                <a16:creationId xmlns:a16="http://schemas.microsoft.com/office/drawing/2014/main" id="{C60F10FB-6121-A744-42AF-8D4E18E9A2B6}"/>
              </a:ext>
            </a:extLst>
          </p:cNvPr>
          <p:cNvSpPr txBox="1"/>
          <p:nvPr/>
        </p:nvSpPr>
        <p:spPr>
          <a:xfrm>
            <a:off x="548640" y="5989320"/>
            <a:ext cx="1680210"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4"/>
              </a:rPr>
              <a:t>Food functions</a:t>
            </a:r>
            <a:endParaRPr lang="en-GB"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9BF14F6-B79C-EB27-B3AC-5E6D55FFAE5F}"/>
              </a:ext>
            </a:extLst>
          </p:cNvPr>
          <p:cNvSpPr txBox="1"/>
          <p:nvPr/>
        </p:nvSpPr>
        <p:spPr>
          <a:xfrm>
            <a:off x="2388870" y="5989320"/>
            <a:ext cx="2994660"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5"/>
              </a:rPr>
              <a:t>Using your senses</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6201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8361F-C430-7F4E-5038-4BCDE14E0732}"/>
              </a:ext>
            </a:extLst>
          </p:cNvPr>
          <p:cNvSpPr>
            <a:spLocks noGrp="1"/>
          </p:cNvSpPr>
          <p:nvPr>
            <p:ph type="ctrTitle"/>
          </p:nvPr>
        </p:nvSpPr>
        <p:spPr/>
        <p:txBody>
          <a:bodyPr/>
          <a:lstStyle/>
          <a:p>
            <a:r>
              <a:rPr lang="en-GB" dirty="0"/>
              <a:t>The science of food Topic hub</a:t>
            </a:r>
          </a:p>
        </p:txBody>
      </p:sp>
      <p:sp>
        <p:nvSpPr>
          <p:cNvPr id="3" name="Subtitle 2">
            <a:extLst>
              <a:ext uri="{FF2B5EF4-FFF2-40B4-BE49-F238E27FC236}">
                <a16:creationId xmlns:a16="http://schemas.microsoft.com/office/drawing/2014/main" id="{3B16B1AD-F1D8-99C0-A1A5-98748AFF3DB6}"/>
              </a:ext>
            </a:extLst>
          </p:cNvPr>
          <p:cNvSpPr>
            <a:spLocks noGrp="1"/>
          </p:cNvSpPr>
          <p:nvPr>
            <p:ph type="subTitle" idx="1"/>
          </p:nvPr>
        </p:nvSpPr>
        <p:spPr>
          <a:xfrm>
            <a:off x="1169274" y="2381810"/>
            <a:ext cx="5357254" cy="3600000"/>
          </a:xfrm>
        </p:spPr>
        <p:txBody>
          <a:bodyPr/>
          <a:lstStyle/>
          <a:p>
            <a:pPr marL="0" indent="0">
              <a:buNone/>
            </a:pPr>
            <a:r>
              <a:rPr lang="en-GB" dirty="0"/>
              <a:t>A series of Topic hubs bringing </a:t>
            </a:r>
            <a:r>
              <a:rPr lang="en-GB" i="1" dirty="0"/>
              <a:t>Food -  a fact of life </a:t>
            </a:r>
            <a:r>
              <a:rPr lang="en-GB" dirty="0"/>
              <a:t>resources and support together in one place!</a:t>
            </a:r>
          </a:p>
          <a:p>
            <a:r>
              <a:rPr lang="en-GB" dirty="0">
                <a:hlinkClick r:id="rId2"/>
              </a:rPr>
              <a:t>Active learning</a:t>
            </a:r>
            <a:endParaRPr lang="en-GB" dirty="0"/>
          </a:p>
          <a:p>
            <a:r>
              <a:rPr lang="en-GB" dirty="0">
                <a:hlinkClick r:id="rId3"/>
              </a:rPr>
              <a:t>Recall, retrieval and revision</a:t>
            </a:r>
            <a:endParaRPr lang="en-GB" dirty="0"/>
          </a:p>
          <a:p>
            <a:r>
              <a:rPr lang="en-GB" dirty="0">
                <a:hlinkClick r:id="rId4"/>
              </a:rPr>
              <a:t>Everything for teaching about the Eatwell Guide</a:t>
            </a:r>
            <a:endParaRPr lang="en-GB" dirty="0"/>
          </a:p>
          <a:p>
            <a:r>
              <a:rPr lang="en-GB" dirty="0">
                <a:hlinkClick r:id="rId5"/>
              </a:rPr>
              <a:t>Why food careers matter and how teachers can lead the way</a:t>
            </a:r>
            <a:endParaRPr lang="en-GB" dirty="0"/>
          </a:p>
          <a:p>
            <a:r>
              <a:rPr lang="en-GB" dirty="0">
                <a:hlinkClick r:id="rId6"/>
              </a:rPr>
              <a:t>British Science Week</a:t>
            </a:r>
            <a:endParaRPr lang="en-GB" dirty="0"/>
          </a:p>
        </p:txBody>
      </p:sp>
      <p:pic>
        <p:nvPicPr>
          <p:cNvPr id="5" name="Picture 4">
            <a:extLst>
              <a:ext uri="{FF2B5EF4-FFF2-40B4-BE49-F238E27FC236}">
                <a16:creationId xmlns:a16="http://schemas.microsoft.com/office/drawing/2014/main" id="{7E24D18E-5129-525C-0413-2F5BE7E51141}"/>
              </a:ext>
            </a:extLst>
          </p:cNvPr>
          <p:cNvPicPr>
            <a:picLocks noChangeAspect="1"/>
          </p:cNvPicPr>
          <p:nvPr/>
        </p:nvPicPr>
        <p:blipFill>
          <a:blip r:embed="rId7"/>
          <a:stretch>
            <a:fillRect/>
          </a:stretch>
        </p:blipFill>
        <p:spPr>
          <a:xfrm>
            <a:off x="6949440" y="2192528"/>
            <a:ext cx="4835061" cy="3978564"/>
          </a:xfrm>
          <a:prstGeom prst="rect">
            <a:avLst/>
          </a:prstGeom>
        </p:spPr>
      </p:pic>
    </p:spTree>
    <p:extLst>
      <p:ext uri="{BB962C8B-B14F-4D97-AF65-F5344CB8AC3E}">
        <p14:creationId xmlns:p14="http://schemas.microsoft.com/office/powerpoint/2010/main" val="2014233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20D47-5E3F-06C2-C163-4DACC901D78C}"/>
              </a:ext>
            </a:extLst>
          </p:cNvPr>
          <p:cNvSpPr>
            <a:spLocks noGrp="1"/>
          </p:cNvSpPr>
          <p:nvPr>
            <p:ph type="ctrTitle"/>
          </p:nvPr>
        </p:nvSpPr>
        <p:spPr/>
        <p:txBody>
          <a:bodyPr/>
          <a:lstStyle/>
          <a:p>
            <a:r>
              <a:rPr lang="en-GB" dirty="0"/>
              <a:t>Science through the context of food resources</a:t>
            </a:r>
          </a:p>
        </p:txBody>
      </p:sp>
      <p:sp>
        <p:nvSpPr>
          <p:cNvPr id="3" name="Subtitle 2">
            <a:extLst>
              <a:ext uri="{FF2B5EF4-FFF2-40B4-BE49-F238E27FC236}">
                <a16:creationId xmlns:a16="http://schemas.microsoft.com/office/drawing/2014/main" id="{D353CDD9-6B2F-EEEB-D5FB-231D6DAE065D}"/>
              </a:ext>
            </a:extLst>
          </p:cNvPr>
          <p:cNvSpPr>
            <a:spLocks noGrp="1"/>
          </p:cNvSpPr>
          <p:nvPr>
            <p:ph type="subTitle" idx="1"/>
          </p:nvPr>
        </p:nvSpPr>
        <p:spPr>
          <a:xfrm>
            <a:off x="1169276" y="2468004"/>
            <a:ext cx="6774574" cy="3600000"/>
          </a:xfrm>
        </p:spPr>
        <p:txBody>
          <a:bodyPr/>
          <a:lstStyle/>
          <a:p>
            <a:r>
              <a:rPr lang="en-GB" dirty="0"/>
              <a:t>Teaching materials that link core science concepts to everyday life through food</a:t>
            </a:r>
          </a:p>
          <a:p>
            <a:r>
              <a:rPr lang="en-GB" dirty="0"/>
              <a:t>Designed to enhance existing curricula or support extra-curricular activities (e.g. drop-down days, STEAM clubs)</a:t>
            </a:r>
          </a:p>
          <a:p>
            <a:r>
              <a:rPr lang="en-GB" dirty="0"/>
              <a:t>Four activities focused on </a:t>
            </a:r>
            <a:r>
              <a:rPr lang="en-GB" dirty="0">
                <a:hlinkClick r:id="rId2"/>
              </a:rPr>
              <a:t>parental engagement</a:t>
            </a:r>
            <a:r>
              <a:rPr lang="en-GB" dirty="0"/>
              <a:t>, suitable for home or school use</a:t>
            </a:r>
          </a:p>
          <a:p>
            <a:r>
              <a:rPr lang="en-GB" dirty="0"/>
              <a:t>Guidance to inspire pupils to consider science-based </a:t>
            </a:r>
            <a:r>
              <a:rPr lang="en-GB" dirty="0">
                <a:hlinkClick r:id="rId3"/>
              </a:rPr>
              <a:t>career pathways</a:t>
            </a:r>
            <a:endParaRPr lang="en-GB" dirty="0"/>
          </a:p>
          <a:p>
            <a:r>
              <a:rPr lang="en-GB" dirty="0"/>
              <a:t>Resources for food teachers and their science colleagues!</a:t>
            </a:r>
          </a:p>
        </p:txBody>
      </p:sp>
      <p:pic>
        <p:nvPicPr>
          <p:cNvPr id="6" name="Picture 5">
            <a:extLst>
              <a:ext uri="{FF2B5EF4-FFF2-40B4-BE49-F238E27FC236}">
                <a16:creationId xmlns:a16="http://schemas.microsoft.com/office/drawing/2014/main" id="{FD0FF80E-3BC5-CF52-166A-43EC8F508E9A}"/>
              </a:ext>
            </a:extLst>
          </p:cNvPr>
          <p:cNvPicPr>
            <a:picLocks noChangeAspect="1"/>
          </p:cNvPicPr>
          <p:nvPr/>
        </p:nvPicPr>
        <p:blipFill>
          <a:blip r:embed="rId4"/>
          <a:stretch>
            <a:fillRect/>
          </a:stretch>
        </p:blipFill>
        <p:spPr>
          <a:xfrm>
            <a:off x="8090607" y="2381143"/>
            <a:ext cx="3902753" cy="3600001"/>
          </a:xfrm>
          <a:prstGeom prst="rect">
            <a:avLst/>
          </a:prstGeom>
        </p:spPr>
      </p:pic>
      <p:sp>
        <p:nvSpPr>
          <p:cNvPr id="7" name="TextBox 6">
            <a:extLst>
              <a:ext uri="{FF2B5EF4-FFF2-40B4-BE49-F238E27FC236}">
                <a16:creationId xmlns:a16="http://schemas.microsoft.com/office/drawing/2014/main" id="{1B7D9E73-E878-1049-24E5-5C5159705A7E}"/>
              </a:ext>
            </a:extLst>
          </p:cNvPr>
          <p:cNvSpPr txBox="1"/>
          <p:nvPr/>
        </p:nvSpPr>
        <p:spPr>
          <a:xfrm>
            <a:off x="1169274" y="6217920"/>
            <a:ext cx="534582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5"/>
              </a:rPr>
              <a:t>Science through the context of food</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40356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4c7d02dd-d8f6-4ac9-bd74-b11e6dbbf829" xsi:nil="true"/>
    <TaxCatchAll xmlns="e23bd75c-2c0f-42ec-881a-8c8145746009" xsi:nil="true"/>
    <lcf76f155ced4ddcb4097134ff3c332f xmlns="4c7d02dd-d8f6-4ac9-bd74-b11e6dbbf82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BB7717B116CB0458FBBE0A0DE0182DD" ma:contentTypeVersion="13" ma:contentTypeDescription="Create a new document." ma:contentTypeScope="" ma:versionID="ce0553dddd25d99b22cfbc3590afeb1a">
  <xsd:schema xmlns:xsd="http://www.w3.org/2001/XMLSchema" xmlns:xs="http://www.w3.org/2001/XMLSchema" xmlns:p="http://schemas.microsoft.com/office/2006/metadata/properties" xmlns:ns2="4c7d02dd-d8f6-4ac9-bd74-b11e6dbbf829" xmlns:ns3="e23bd75c-2c0f-42ec-881a-8c8145746009" targetNamespace="http://schemas.microsoft.com/office/2006/metadata/properties" ma:root="true" ma:fieldsID="c216a21d9ec43ded0ea9f5496cf36e2c" ns2:_="" ns3:_="">
    <xsd:import namespace="4c7d02dd-d8f6-4ac9-bd74-b11e6dbbf829"/>
    <xsd:import namespace="e23bd75c-2c0f-42ec-881a-8c814574600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d02dd-d8f6-4ac9-bd74-b11e6dbbf8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3bd75c-2c0f-42ec-881a-8c814574600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ee8a2b1-86da-4118-9ec0-6d7b842742b1}" ma:internalName="TaxCatchAll" ma:showField="CatchAllData" ma:web="e23bd75c-2c0f-42ec-881a-8c8145746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A84615-6D8B-4A8F-B9A5-3805127A3ACB}">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c7d02dd-d8f6-4ac9-bd74-b11e6dbbf829"/>
    <ds:schemaRef ds:uri="e23bd75c-2c0f-42ec-881a-8c8145746009"/>
  </ds:schemaRefs>
</ds:datastoreItem>
</file>

<file path=customXml/itemProps2.xml><?xml version="1.0" encoding="utf-8"?>
<ds:datastoreItem xmlns:ds="http://schemas.openxmlformats.org/officeDocument/2006/customXml" ds:itemID="{F39F3FD5-8BE4-4C63-8E08-C5A7A17FEE74}">
  <ds:schemaRefs>
    <ds:schemaRef ds:uri="http://schemas.microsoft.com/sharepoint/v3/contenttype/forms"/>
  </ds:schemaRefs>
</ds:datastoreItem>
</file>

<file path=customXml/itemProps3.xml><?xml version="1.0" encoding="utf-8"?>
<ds:datastoreItem xmlns:ds="http://schemas.openxmlformats.org/officeDocument/2006/customXml" ds:itemID="{239F089B-E569-4769-8C6C-A93A37B3B6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7d02dd-d8f6-4ac9-bd74-b11e6dbbf829"/>
    <ds:schemaRef ds:uri="e23bd75c-2c0f-42ec-881a-8c81457460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TotalTime>
  <Words>4020</Words>
  <Application>Microsoft Office PowerPoint</Application>
  <PresentationFormat>Widescreen</PresentationFormat>
  <Paragraphs>428</Paragraphs>
  <Slides>42</Slides>
  <Notes>4</Notes>
  <HiddenSlides>0</HiddenSlides>
  <MMClips>0</MMClips>
  <ScaleCrop>false</ScaleCrop>
  <HeadingPairs>
    <vt:vector size="4" baseType="variant">
      <vt:variant>
        <vt:lpstr>Theme</vt:lpstr>
      </vt:variant>
      <vt:variant>
        <vt:i4>4</vt:i4>
      </vt:variant>
      <vt:variant>
        <vt:lpstr>Slide Titles</vt:lpstr>
      </vt:variant>
      <vt:variant>
        <vt:i4>42</vt:i4>
      </vt:variant>
    </vt:vector>
  </HeadingPairs>
  <TitlesOfParts>
    <vt:vector size="46" baseType="lpstr">
      <vt:lpstr>Office Theme</vt:lpstr>
      <vt:lpstr>Custom Design</vt:lpstr>
      <vt:lpstr>1_Custom Design</vt:lpstr>
      <vt:lpstr>3_Custom Design</vt:lpstr>
      <vt:lpstr>Food – a fact of life resources and support Frances Meek British Nutrition Foundation</vt:lpstr>
      <vt:lpstr>The appliance of science – opportunities in food lessons</vt:lpstr>
      <vt:lpstr>“Cooking isn’t just an art; it is a science”.    The process of cooking, baking, and preparing food is essentially an applied science.</vt:lpstr>
      <vt:lpstr>Why food science? </vt:lpstr>
      <vt:lpstr>Why teach the science of food?</vt:lpstr>
      <vt:lpstr>What should you consider?</vt:lpstr>
      <vt:lpstr>Aspects of food science</vt:lpstr>
      <vt:lpstr>The science of food Topic hub</vt:lpstr>
      <vt:lpstr>Science through the context of food resources</vt:lpstr>
      <vt:lpstr>Classroom activities</vt:lpstr>
      <vt:lpstr>Quick and simple? </vt:lpstr>
      <vt:lpstr>Activities and experiments/investigations</vt:lpstr>
      <vt:lpstr>Enzymic browning</vt:lpstr>
      <vt:lpstr>PowerPoint Presentation</vt:lpstr>
      <vt:lpstr>PowerPoint Presentation</vt:lpstr>
      <vt:lpstr>PowerPoint Presentation</vt:lpstr>
      <vt:lpstr>Activities and experiments/investigations</vt:lpstr>
      <vt:lpstr>Gluten ball samples</vt:lpstr>
      <vt:lpstr>Practical activity – the science of cheese</vt:lpstr>
      <vt:lpstr>Making homemade cottage cheese</vt:lpstr>
      <vt:lpstr>Cream/curd cheese</vt:lpstr>
      <vt:lpstr>Twarog (homemade cottage cheese)  </vt:lpstr>
      <vt:lpstr>Cheese on toast</vt:lpstr>
      <vt:lpstr>Dextrinisation and Maillard reaction</vt:lpstr>
      <vt:lpstr>Resources to support this activity</vt:lpstr>
      <vt:lpstr>Frothy milk – making a foam</vt:lpstr>
      <vt:lpstr>Popular KS3 recipes – bread making</vt:lpstr>
      <vt:lpstr>Activities and experiments</vt:lpstr>
      <vt:lpstr>Glazes</vt:lpstr>
      <vt:lpstr>Resources</vt:lpstr>
      <vt:lpstr>Popular KS3 recipes – macaroni cheese </vt:lpstr>
      <vt:lpstr>Does the type of thickener make a difference?</vt:lpstr>
      <vt:lpstr>The science of pasta</vt:lpstr>
      <vt:lpstr>Activities and experiments</vt:lpstr>
      <vt:lpstr>Resources</vt:lpstr>
      <vt:lpstr>Activities and experiments</vt:lpstr>
      <vt:lpstr>Food science principles and recipes</vt:lpstr>
      <vt:lpstr>Food science principles and recipes</vt:lpstr>
      <vt:lpstr>Other food science principles and recipes</vt:lpstr>
      <vt:lpstr>Theory into practice</vt:lpstr>
      <vt:lpstr>Royal Society of Chemistry: resources</vt:lpstr>
      <vt:lpstr>The appliance of science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social!</dc:title>
  <dc:creator>Glenn Carter</dc:creator>
  <cp:lastModifiedBy>Frances Meek</cp:lastModifiedBy>
  <cp:revision>3</cp:revision>
  <dcterms:created xsi:type="dcterms:W3CDTF">2018-10-10T09:22:08Z</dcterms:created>
  <dcterms:modified xsi:type="dcterms:W3CDTF">2026-03-04T10:44:59Z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0x0101008BB7717B116CB0458FBBE0A0DE0182DD</vt:lpwstr>
  </property>
  <property fmtid="{D5CDD505-2E9C-101B-9397-08002B2CF9AE}" pid="3" name="Order">
    <vt:r8>551200</vt:r8>
  </property>
  <property fmtid="{D5CDD505-2E9C-101B-9397-08002B2CF9AE}" pid="4" name="_ExtendedDescription">
    <vt:lpwstr/>
  </property>
  <property fmtid="{D5CDD505-2E9C-101B-9397-08002B2CF9AE}" pid="5" name="ComplianceAssetId">
    <vt:lpwstr/>
  </property>
  <property fmtid="{D5CDD505-2E9C-101B-9397-08002B2CF9AE}" pid="6" name="TriggerFlowInfo">
    <vt:lpwstr/>
  </property>
  <property fmtid="{D5CDD505-2E9C-101B-9397-08002B2CF9AE}" pid="7" name="MediaServiceImageTags">
    <vt:lpwstr/>
  </property>
</Properties>
</file>